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1"/>
  </p:notesMasterIdLst>
  <p:sldIdLst>
    <p:sldId id="269" r:id="rId3"/>
    <p:sldId id="272" r:id="rId4"/>
    <p:sldId id="283" r:id="rId5"/>
    <p:sldId id="284" r:id="rId6"/>
    <p:sldId id="285" r:id="rId7"/>
    <p:sldId id="286" r:id="rId8"/>
    <p:sldId id="287" r:id="rId9"/>
    <p:sldId id="288" r:id="rId10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Browallia New" pitchFamily="34" charset="-34"/>
        <a:ea typeface="+mn-ea"/>
        <a:cs typeface="Browallia New" pitchFamily="34" charset="-34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Browallia New" pitchFamily="34" charset="-34"/>
        <a:ea typeface="+mn-ea"/>
        <a:cs typeface="Browallia New" pitchFamily="34" charset="-34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Browallia New" pitchFamily="34" charset="-34"/>
        <a:ea typeface="+mn-ea"/>
        <a:cs typeface="Browallia New" pitchFamily="34" charset="-34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Browallia New" pitchFamily="34" charset="-34"/>
        <a:ea typeface="+mn-ea"/>
        <a:cs typeface="Browallia New" pitchFamily="34" charset="-34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Browallia New" pitchFamily="34" charset="-34"/>
        <a:ea typeface="+mn-ea"/>
        <a:cs typeface="Browallia New" pitchFamily="34" charset="-34"/>
      </a:defRPr>
    </a:lvl5pPr>
    <a:lvl6pPr marL="2286000" algn="l" defTabSz="914400" rtl="0" eaLnBrk="1" latinLnBrk="0" hangingPunct="1">
      <a:defRPr sz="2400" b="1" kern="1200">
        <a:solidFill>
          <a:srgbClr val="000000"/>
        </a:solidFill>
        <a:latin typeface="Browallia New" pitchFamily="34" charset="-34"/>
        <a:ea typeface="+mn-ea"/>
        <a:cs typeface="Browallia New" pitchFamily="34" charset="-34"/>
      </a:defRPr>
    </a:lvl6pPr>
    <a:lvl7pPr marL="2743200" algn="l" defTabSz="914400" rtl="0" eaLnBrk="1" latinLnBrk="0" hangingPunct="1">
      <a:defRPr sz="2400" b="1" kern="1200">
        <a:solidFill>
          <a:srgbClr val="000000"/>
        </a:solidFill>
        <a:latin typeface="Browallia New" pitchFamily="34" charset="-34"/>
        <a:ea typeface="+mn-ea"/>
        <a:cs typeface="Browallia New" pitchFamily="34" charset="-34"/>
      </a:defRPr>
    </a:lvl7pPr>
    <a:lvl8pPr marL="3200400" algn="l" defTabSz="914400" rtl="0" eaLnBrk="1" latinLnBrk="0" hangingPunct="1">
      <a:defRPr sz="2400" b="1" kern="1200">
        <a:solidFill>
          <a:srgbClr val="000000"/>
        </a:solidFill>
        <a:latin typeface="Browallia New" pitchFamily="34" charset="-34"/>
        <a:ea typeface="+mn-ea"/>
        <a:cs typeface="Browallia New" pitchFamily="34" charset="-34"/>
      </a:defRPr>
    </a:lvl8pPr>
    <a:lvl9pPr marL="3657600" algn="l" defTabSz="914400" rtl="0" eaLnBrk="1" latinLnBrk="0" hangingPunct="1">
      <a:defRPr sz="2400" b="1" kern="1200">
        <a:solidFill>
          <a:srgbClr val="000000"/>
        </a:solidFill>
        <a:latin typeface="Browallia New" pitchFamily="34" charset="-34"/>
        <a:ea typeface="+mn-ea"/>
        <a:cs typeface="Browallia New" pitchFamily="34" charset="-3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456" autoAdjust="0"/>
  </p:normalViewPr>
  <p:slideViewPr>
    <p:cSldViewPr snapToGrid="0">
      <p:cViewPr varScale="1">
        <p:scale>
          <a:sx n="61" d="100"/>
          <a:sy n="61" d="100"/>
        </p:scale>
        <p:origin x="16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D9C72-B4A1-43BA-BC54-100F1596C351}" type="datetimeFigureOut">
              <a:rPr lang="th-TH" smtClean="0"/>
              <a:t>26/10/63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F3928-5F68-47FE-9C6B-738797DE28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829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F3928-5F68-47FE-9C6B-738797DE2826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853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F3928-5F68-47FE-9C6B-738797DE2826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433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วันที่ 24 ตุลาคม 2020 ภารกิจ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Robotics </a:t>
            </a:r>
            <a:r>
              <a:rPr lang="en-GB" b="0" i="0" dirty="0" err="1">
                <a:solidFill>
                  <a:srgbClr val="242D2E"/>
                </a:solidFill>
                <a:effectLst/>
                <a:latin typeface="Sarabun"/>
              </a:rPr>
              <a:t>Refueling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 Mission 3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ของ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NASA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ประสบความสำเร็จในการใช้แขนกลควบคุมเครื่องมือ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RRM3 (Robotic </a:t>
            </a:r>
            <a:r>
              <a:rPr lang="en-GB" b="0" i="0" dirty="0" err="1">
                <a:solidFill>
                  <a:srgbClr val="242D2E"/>
                </a:solidFill>
                <a:effectLst/>
                <a:latin typeface="Sarabun"/>
              </a:rPr>
              <a:t>Refueling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 Mission 3 Tool)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หลายชนิดพร้อมกัน ซึ่งถือเป็นการทำงานของแขนกลแบบ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Multi-tasking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บนสถานีอวกาศนานาชาติเป็นครั้งแรก โดย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RRM3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เป็นภารกิจที่มีวัตถุประสงค์เพื่อสาธิตและทดลองอุปกรณ์สำหรับ</a:t>
            </a:r>
            <a:r>
              <a:rPr lang="th-TH" b="0" i="0" dirty="0" err="1">
                <a:solidFill>
                  <a:srgbClr val="242D2E"/>
                </a:solidFill>
                <a:effectLst/>
                <a:latin typeface="Sarabun"/>
              </a:rPr>
              <a:t>การขน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ย้ายเชื้อเพลิง สาร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Cryogenic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สารหล่อเย็น และสารพยุงชีพต่าง ๆ ในอวกาศโดยเฉพาะการย้ายของเหลวจากยานต่อยานซึ่งในอดีตไม่สามารถทำได้</a:t>
            </a:r>
            <a:endParaRPr lang="en-GB" b="0" i="0" dirty="0">
              <a:solidFill>
                <a:srgbClr val="222222"/>
              </a:solidFill>
              <a:effectLst/>
              <a:latin typeface="Kani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F3928-5F68-47FE-9C6B-738797DE2826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4337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วันที่ 19-22 ตุลาคม 2020 แขนกล </a:t>
            </a:r>
            <a:r>
              <a:rPr lang="en-GB" b="0" i="0" dirty="0" err="1">
                <a:solidFill>
                  <a:srgbClr val="242D2E"/>
                </a:solidFill>
                <a:effectLst/>
                <a:latin typeface="Sarabun"/>
              </a:rPr>
              <a:t>Dextre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ของ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ISS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ใช้อุปกรณ์ของ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RRM3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ที่ชื่อว่า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Cryogen Servicing Tool (CST)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ในการต่อสายสาร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Cryogenic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ความยาว 3.35 เมตร เข้ากับ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Port Cryogen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ในขณะที่ใช้แขนกลกล้องที่สามารถยืดหกได้ชื่อว่า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Visual Inspection Poseable Invertebrate Robot 2 (VIPIR2)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เพื่อยืนยันว่าสายส่งสารเชื่อมกับ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Port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อย่างสนิทและไม่มีรูรั่ว จึงถือเป็นครั้งแรกที่แขนกลทั้งสอนแขนของ </a:t>
            </a:r>
            <a:r>
              <a:rPr lang="en-GB" b="0" i="0" dirty="0" err="1">
                <a:solidFill>
                  <a:srgbClr val="242D2E"/>
                </a:solidFill>
                <a:effectLst/>
                <a:latin typeface="Sarabun"/>
              </a:rPr>
              <a:t>Dextre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ทำงานรวมกันได้และแทบจะเป็นระบบที่อัตโนมัติแบบ 100% โดยไม่ต้องมีมนุษย์ควบคุม</a:t>
            </a:r>
            <a:endParaRPr lang="en-GB" b="0" i="0" dirty="0">
              <a:solidFill>
                <a:srgbClr val="222222"/>
              </a:solidFill>
              <a:effectLst/>
              <a:latin typeface="Kani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F3928-5F68-47FE-9C6B-738797DE2826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064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ถือเป็นความสำเร็จที่อาจเป็นใบเบิกทางให้การเคลื่อนย้ายหรือการถ่ายเชื้อเพลิงในวงโคจรเป็นจริง ซึ่งจำเป็นอย่างมากในการเดินทางในอวกาศ เช่น การเดินทางไปดวงจันทร์หรือดาวอังคารย่อมจำเป็นต้องมีการถ่ายเชื้อเพลิงในวงโคจร เช่น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Lunar gateway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เทคโนโลยี</a:t>
            </a:r>
            <a:r>
              <a:rPr lang="th-TH" b="0" i="0" dirty="0" err="1">
                <a:solidFill>
                  <a:srgbClr val="242D2E"/>
                </a:solidFill>
                <a:effectLst/>
                <a:latin typeface="Sarabun"/>
              </a:rPr>
              <a:t>การขน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ถ่ายเชื้อเพลิงด้วยแขนกลจะทำให้เราสามารถทำสิ่งเหล่านี้ได้ง่ายขึ้นร่วมถึงลดเวลาและลดโอกาสที่จะเกิด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Human error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ได้อีกด้วย อย่างเช่น</a:t>
            </a:r>
            <a:r>
              <a:rPr lang="th-TH" b="0" i="0" dirty="0" err="1">
                <a:solidFill>
                  <a:srgbClr val="242D2E"/>
                </a:solidFill>
                <a:effectLst/>
                <a:latin typeface="Sarabun"/>
              </a:rPr>
              <a:t>การขน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ถ่ายและเก็บ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Liquid methane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หากทำด้วยมนุษย์แล้วไม่ใช่แค่อันตรายแต่ด้วยระยะเวลาที่ช้าในขนถ่ายซึ่งอาจเป็นผลให้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Liquid methane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เสียความเย็นและระเหยจนหมด</a:t>
            </a:r>
            <a:endParaRPr lang="en-GB" b="0" i="0" dirty="0">
              <a:solidFill>
                <a:srgbClr val="222222"/>
              </a:solidFill>
              <a:effectLst/>
              <a:latin typeface="Kani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F3928-5F68-47FE-9C6B-738797DE2826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1299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ถือเป็นความสำเร็จที่อาจเป็นใบเบิกทางให้การเคลื่อนย้ายหรือการถ่ายเชื้อเพลิงในวงโคจรเป็นจริง ซึ่งจำเป็นอย่างมากในการเดินทางในอวกาศ เช่น การเดินทางไปดวงจันทร์หรือดาวอังคารย่อมจำเป็นต้องมีการถ่ายเชื้อเพลิงในวงโคจร เช่น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Lunar gateway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เทคโนโลยี</a:t>
            </a:r>
            <a:r>
              <a:rPr lang="th-TH" b="0" i="0" dirty="0" err="1">
                <a:solidFill>
                  <a:srgbClr val="242D2E"/>
                </a:solidFill>
                <a:effectLst/>
                <a:latin typeface="Sarabun"/>
              </a:rPr>
              <a:t>การขน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ถ่ายเชื้อเพลิงด้วยแขนกลจะทำให้เราสามารถทำสิ่งเหล่านี้ได้ง่ายขึ้นร่วมถึงลดเวลาและลดโอกาสที่จะเกิด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Human error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ได้อีกด้วย อย่างเช่น</a:t>
            </a:r>
            <a:r>
              <a:rPr lang="th-TH" b="0" i="0" dirty="0" err="1">
                <a:solidFill>
                  <a:srgbClr val="242D2E"/>
                </a:solidFill>
                <a:effectLst/>
                <a:latin typeface="Sarabun"/>
              </a:rPr>
              <a:t>การขน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ถ่ายและเก็บ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Liquid methane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หากทำด้วยมนุษย์แล้วไม่ใช่แค่อันตรายแต่ด้วยระยะเวลาที่ช้าในขนถ่ายซึ่งอาจเป็นผลให้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Liquid methane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เสียความเย็นและระเหยจนหมด</a:t>
            </a:r>
            <a:endParaRPr lang="en-GB" b="0" i="0" dirty="0">
              <a:solidFill>
                <a:srgbClr val="222222"/>
              </a:solidFill>
              <a:effectLst/>
              <a:latin typeface="Kani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F3928-5F68-47FE-9C6B-738797DE2826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278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การใช้แขนกลมาช่วยอาจทำให้เราสามารถหล่อเย็น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Liquid methane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ในขณะที่ขนถ่ายได้ทำให้ลดอัตราการระเหยลงได้และประหยัดเวลากว่านั่นเอง นอกจากนี้ </a:t>
            </a:r>
            <a:r>
              <a:rPr lang="en-GB" b="0" i="0" dirty="0">
                <a:solidFill>
                  <a:srgbClr val="242D2E"/>
                </a:solidFill>
                <a:effectLst/>
                <a:latin typeface="Sarabun"/>
              </a:rPr>
              <a:t>RRM3 </a:t>
            </a:r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อาจทำให้การเติมเชื้อเพลิงให้กับดาวเทียมต่าง ๆ ในอวกาศเป็นจริงได้</a:t>
            </a:r>
            <a:endParaRPr lang="en-GB" b="0" i="0" dirty="0">
              <a:solidFill>
                <a:srgbClr val="222222"/>
              </a:solidFill>
              <a:effectLst/>
              <a:latin typeface="Kani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F3928-5F68-47FE-9C6B-738797DE2826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974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F3928-5F68-47FE-9C6B-738797DE2826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393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95E47E-1B5B-4BC6-AD41-E7CA019E4F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7" y="142120"/>
            <a:ext cx="2200914" cy="2247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B3BBA-9517-4D3D-A26C-83913367EF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0" y="395854"/>
            <a:ext cx="2200914" cy="162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442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B487-4CC6-4D2F-BAA0-3743FD9F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058" y="209323"/>
            <a:ext cx="6506260" cy="76810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0A5E1C-4CDB-4087-9343-E53265604319}"/>
              </a:ext>
            </a:extLst>
          </p:cNvPr>
          <p:cNvCxnSpPr>
            <a:cxnSpLocks/>
          </p:cNvCxnSpPr>
          <p:nvPr/>
        </p:nvCxnSpPr>
        <p:spPr bwMode="auto">
          <a:xfrm>
            <a:off x="-12032" y="1156447"/>
            <a:ext cx="91560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6194F3B-099D-418B-A5BC-36CB41289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16" y="-22492"/>
            <a:ext cx="1166086" cy="1190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9DBDF9-56F8-44D3-91D5-265B7425C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5" y="95240"/>
            <a:ext cx="1194865" cy="8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7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B487-4CC6-4D2F-BAA0-3743FD9F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058" y="209323"/>
            <a:ext cx="6506260" cy="76810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0A5E1C-4CDB-4087-9343-E53265604319}"/>
              </a:ext>
            </a:extLst>
          </p:cNvPr>
          <p:cNvCxnSpPr>
            <a:cxnSpLocks/>
          </p:cNvCxnSpPr>
          <p:nvPr/>
        </p:nvCxnSpPr>
        <p:spPr bwMode="auto">
          <a:xfrm>
            <a:off x="-12032" y="1156447"/>
            <a:ext cx="91560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703DC1F-4134-4A59-ADF0-11D844B7FA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" y="-56225"/>
            <a:ext cx="1166086" cy="1190537"/>
          </a:xfrm>
          <a:prstGeom prst="rect">
            <a:avLst/>
          </a:prstGeom>
        </p:spPr>
      </p:pic>
      <p:pic>
        <p:nvPicPr>
          <p:cNvPr id="10" name="รูปภาพ 3">
            <a:extLst>
              <a:ext uri="{FF2B5EF4-FFF2-40B4-BE49-F238E27FC236}">
                <a16:creationId xmlns:a16="http://schemas.microsoft.com/office/drawing/2014/main" id="{74844AB9-7E4E-4007-91E5-477EDFF1F7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3333" b="15617"/>
          <a:stretch/>
        </p:blipFill>
        <p:spPr>
          <a:xfrm>
            <a:off x="8056210" y="75130"/>
            <a:ext cx="1030931" cy="10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04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F9783F95-9745-49D0-ADCD-048D8ED04B96}" type="datetimeFigureOut">
              <a:rPr lang="th-TH" smtClean="0"/>
              <a:pPr/>
              <a:t>26/10/63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62A822E-DFF0-45BC-B4D9-4E4FBD90913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4291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F9783F95-9745-49D0-ADCD-048D8ED04B96}" type="datetimeFigureOut">
              <a:rPr lang="th-TH" smtClean="0"/>
              <a:pPr/>
              <a:t>26/10/63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62A822E-DFF0-45BC-B4D9-4E4FBD90913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753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F9783F95-9745-49D0-ADCD-048D8ED04B96}" type="datetimeFigureOut">
              <a:rPr lang="th-TH" smtClean="0"/>
              <a:pPr/>
              <a:t>26/10/63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62A822E-DFF0-45BC-B4D9-4E4FBD90913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558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F9783F95-9745-49D0-ADCD-048D8ED04B96}" type="datetimeFigureOut">
              <a:rPr lang="th-TH" smtClean="0"/>
              <a:pPr/>
              <a:t>26/10/63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62A822E-DFF0-45BC-B4D9-4E4FBD90913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769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F9783F95-9745-49D0-ADCD-048D8ED04B96}" type="datetimeFigureOut">
              <a:rPr lang="th-TH" smtClean="0"/>
              <a:pPr/>
              <a:t>26/10/63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62A822E-DFF0-45BC-B4D9-4E4FBD90913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4002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F9783F95-9745-49D0-ADCD-048D8ED04B96}" type="datetimeFigureOut">
              <a:rPr lang="th-TH" smtClean="0"/>
              <a:pPr/>
              <a:t>26/10/63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62A822E-DFF0-45BC-B4D9-4E4FBD90913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3646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sz="28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 sz="24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 sz="20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 sz="20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F9783F95-9745-49D0-ADCD-048D8ED04B96}" type="datetimeFigureOut">
              <a:rPr lang="th-TH" smtClean="0"/>
              <a:pPr/>
              <a:t>26/10/63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62A822E-DFF0-45BC-B4D9-4E4FBD90913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429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F9783F95-9745-49D0-ADCD-048D8ED04B96}" type="datetimeFigureOut">
              <a:rPr lang="th-TH" smtClean="0"/>
              <a:pPr/>
              <a:t>26/10/63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62A822E-DFF0-45BC-B4D9-4E4FBD90913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9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95E47E-1B5B-4BC6-AD41-E7CA019E4F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9" b="7190"/>
          <a:stretch/>
        </p:blipFill>
        <p:spPr>
          <a:xfrm>
            <a:off x="373401" y="331953"/>
            <a:ext cx="2380792" cy="212400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3D89C45-EA8F-4600-8945-14132E47F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3333" b="15617"/>
          <a:stretch/>
        </p:blipFill>
        <p:spPr>
          <a:xfrm>
            <a:off x="6833339" y="418424"/>
            <a:ext cx="2025337" cy="20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1543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F9783F95-9745-49D0-ADCD-048D8ED04B96}" type="datetimeFigureOut">
              <a:rPr lang="th-TH" smtClean="0"/>
              <a:pPr/>
              <a:t>26/10/63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62A822E-DFF0-45BC-B4D9-4E4FBD90913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4608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F9783F95-9745-49D0-ADCD-048D8ED04B96}" type="datetimeFigureOut">
              <a:rPr lang="th-TH" smtClean="0"/>
              <a:pPr/>
              <a:t>26/10/63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62A822E-DFF0-45BC-B4D9-4E4FBD90913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0770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5603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589339-4C1F-4208-97D9-9CE90115E5C7}"/>
              </a:ext>
            </a:extLst>
          </p:cNvPr>
          <p:cNvCxnSpPr>
            <a:cxnSpLocks/>
          </p:cNvCxnSpPr>
          <p:nvPr/>
        </p:nvCxnSpPr>
        <p:spPr bwMode="auto">
          <a:xfrm>
            <a:off x="-12032" y="1156447"/>
            <a:ext cx="91560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D10139B-6292-49A9-BFC5-AFE6D2E87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17" y="-22492"/>
            <a:ext cx="1166086" cy="1190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D17981-F051-4BCD-B456-8248C7A56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" y="95240"/>
            <a:ext cx="1194865" cy="8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2995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D42286-EF7B-4A10-9B56-5841AA384050}"/>
              </a:ext>
            </a:extLst>
          </p:cNvPr>
          <p:cNvCxnSpPr>
            <a:cxnSpLocks/>
          </p:cNvCxnSpPr>
          <p:nvPr/>
        </p:nvCxnSpPr>
        <p:spPr bwMode="auto">
          <a:xfrm>
            <a:off x="-12032" y="1156447"/>
            <a:ext cx="91560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F1D0F05-374F-4A49-A995-CD084EF86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" y="-56225"/>
            <a:ext cx="1166086" cy="1190537"/>
          </a:xfrm>
          <a:prstGeom prst="rect">
            <a:avLst/>
          </a:prstGeom>
        </p:spPr>
      </p:pic>
      <p:pic>
        <p:nvPicPr>
          <p:cNvPr id="7" name="รูปภาพ 3">
            <a:extLst>
              <a:ext uri="{FF2B5EF4-FFF2-40B4-BE49-F238E27FC236}">
                <a16:creationId xmlns:a16="http://schemas.microsoft.com/office/drawing/2014/main" id="{85A963AA-4028-4EEC-87F8-64F5EBE6BA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3333" b="15617"/>
          <a:stretch/>
        </p:blipFill>
        <p:spPr>
          <a:xfrm>
            <a:off x="8056211" y="75130"/>
            <a:ext cx="1030931" cy="10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6241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60159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CD3B36D-226A-4D4F-91CA-2D07E509C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BC8D8DB4-E0FB-417D-A44D-2989EACE0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DF473C3-820F-4105-ACD1-D51E2A85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A461-FA1B-4A95-BD62-0DB0D154E840}" type="datetimeFigureOut">
              <a:rPr lang="th-TH" smtClean="0"/>
              <a:t>26/10/63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71B7753-7ED7-4472-9296-629094748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68A9525-B07B-4912-B559-6BD07D806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2434-F417-467C-AA52-46010DF3D8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424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F9783F95-9745-49D0-ADCD-048D8ED04B96}" type="datetimeFigureOut">
              <a:rPr lang="th-TH" smtClean="0"/>
              <a:pPr/>
              <a:t>26/10/63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62A822E-DFF0-45BC-B4D9-4E4FBD90913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523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B487-4CC6-4D2F-BAA0-3743FD9F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287" y="3216927"/>
            <a:ext cx="6506260" cy="76810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949F1F-06C8-4258-ACD2-0739E2237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7" y="142118"/>
            <a:ext cx="2200914" cy="2247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1EC082-5C3A-4EF4-91A4-61F683BB2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0" y="395854"/>
            <a:ext cx="2200914" cy="162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4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B487-4CC6-4D2F-BAA0-3743FD9F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287" y="3216927"/>
            <a:ext cx="6506260" cy="76810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330F8-39B8-4CDD-B157-926E307555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9" b="7190"/>
          <a:stretch/>
        </p:blipFill>
        <p:spPr>
          <a:xfrm>
            <a:off x="373400" y="331953"/>
            <a:ext cx="2380792" cy="2124000"/>
          </a:xfrm>
          <a:prstGeom prst="rect">
            <a:avLst/>
          </a:prstGeom>
        </p:spPr>
      </p:pic>
      <p:pic>
        <p:nvPicPr>
          <p:cNvPr id="6" name="รูปภาพ 3">
            <a:extLst>
              <a:ext uri="{FF2B5EF4-FFF2-40B4-BE49-F238E27FC236}">
                <a16:creationId xmlns:a16="http://schemas.microsoft.com/office/drawing/2014/main" id="{8A91591A-1395-4CD4-8CA4-057F359C00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3333" b="15617"/>
          <a:stretch/>
        </p:blipFill>
        <p:spPr>
          <a:xfrm>
            <a:off x="6833338" y="418422"/>
            <a:ext cx="2025337" cy="20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0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65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>
    <p:fade/>
  </p:transition>
  <p:txStyles>
    <p:titleStyle>
      <a:lvl1pPr algn="l" rtl="0" eaLnBrk="1" fontAlgn="base" hangingPunct="1">
        <a:lnSpc>
          <a:spcPts val="1885"/>
        </a:lnSpc>
        <a:spcBef>
          <a:spcPct val="0"/>
        </a:spcBef>
        <a:spcAft>
          <a:spcPct val="0"/>
        </a:spcAft>
        <a:defRPr sz="3000" b="1" i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885"/>
        </a:lnSpc>
        <a:spcBef>
          <a:spcPct val="0"/>
        </a:spcBef>
        <a:spcAft>
          <a:spcPct val="0"/>
        </a:spcAft>
        <a:defRPr sz="3000" b="1" i="1">
          <a:solidFill>
            <a:srgbClr val="FFFFFF"/>
          </a:solidFill>
          <a:latin typeface="TH SarabunPSK" pitchFamily="34" charset="-34"/>
          <a:cs typeface="TH SarabunPSK" pitchFamily="34" charset="-34"/>
        </a:defRPr>
      </a:lvl2pPr>
      <a:lvl3pPr algn="l" rtl="0" eaLnBrk="1" fontAlgn="base" hangingPunct="1">
        <a:lnSpc>
          <a:spcPts val="1885"/>
        </a:lnSpc>
        <a:spcBef>
          <a:spcPct val="0"/>
        </a:spcBef>
        <a:spcAft>
          <a:spcPct val="0"/>
        </a:spcAft>
        <a:defRPr sz="3000" b="1" i="1">
          <a:solidFill>
            <a:srgbClr val="FFFFFF"/>
          </a:solidFill>
          <a:latin typeface="TH SarabunPSK" pitchFamily="34" charset="-34"/>
          <a:cs typeface="TH SarabunPSK" pitchFamily="34" charset="-34"/>
        </a:defRPr>
      </a:lvl3pPr>
      <a:lvl4pPr algn="l" rtl="0" eaLnBrk="1" fontAlgn="base" hangingPunct="1">
        <a:lnSpc>
          <a:spcPts val="1885"/>
        </a:lnSpc>
        <a:spcBef>
          <a:spcPct val="0"/>
        </a:spcBef>
        <a:spcAft>
          <a:spcPct val="0"/>
        </a:spcAft>
        <a:defRPr sz="3000" b="1" i="1">
          <a:solidFill>
            <a:srgbClr val="FFFFFF"/>
          </a:solidFill>
          <a:latin typeface="TH SarabunPSK" pitchFamily="34" charset="-34"/>
          <a:cs typeface="TH SarabunPSK" pitchFamily="34" charset="-34"/>
        </a:defRPr>
      </a:lvl4pPr>
      <a:lvl5pPr algn="l" rtl="0" eaLnBrk="1" fontAlgn="base" hangingPunct="1">
        <a:lnSpc>
          <a:spcPts val="1885"/>
        </a:lnSpc>
        <a:spcBef>
          <a:spcPct val="0"/>
        </a:spcBef>
        <a:spcAft>
          <a:spcPct val="0"/>
        </a:spcAft>
        <a:defRPr sz="3000" b="1" i="1">
          <a:solidFill>
            <a:srgbClr val="FFFFFF"/>
          </a:solidFill>
          <a:latin typeface="TH SarabunPSK" pitchFamily="34" charset="-34"/>
          <a:cs typeface="TH SarabunPSK" pitchFamily="34" charset="-34"/>
        </a:defRPr>
      </a:lvl5pPr>
      <a:lvl6pPr marL="342900" algn="l" rtl="0" eaLnBrk="1" fontAlgn="base" hangingPunct="1">
        <a:lnSpc>
          <a:spcPts val="1885"/>
        </a:lnSpc>
        <a:spcBef>
          <a:spcPct val="0"/>
        </a:spcBef>
        <a:spcAft>
          <a:spcPct val="0"/>
        </a:spcAft>
        <a:defRPr sz="3000" b="1" i="1">
          <a:solidFill>
            <a:srgbClr val="FFFFFF"/>
          </a:solidFill>
          <a:latin typeface="Browallia New" pitchFamily="34" charset="-34"/>
          <a:cs typeface="Angsana New" pitchFamily="18" charset="-34"/>
        </a:defRPr>
      </a:lvl6pPr>
      <a:lvl7pPr marL="685800" algn="l" rtl="0" eaLnBrk="1" fontAlgn="base" hangingPunct="1">
        <a:lnSpc>
          <a:spcPts val="1885"/>
        </a:lnSpc>
        <a:spcBef>
          <a:spcPct val="0"/>
        </a:spcBef>
        <a:spcAft>
          <a:spcPct val="0"/>
        </a:spcAft>
        <a:defRPr sz="3000" b="1" i="1">
          <a:solidFill>
            <a:srgbClr val="FFFFFF"/>
          </a:solidFill>
          <a:latin typeface="Browallia New" pitchFamily="34" charset="-34"/>
          <a:cs typeface="Angsana New" pitchFamily="18" charset="-34"/>
        </a:defRPr>
      </a:lvl7pPr>
      <a:lvl8pPr marL="1028700" algn="l" rtl="0" eaLnBrk="1" fontAlgn="base" hangingPunct="1">
        <a:lnSpc>
          <a:spcPts val="1885"/>
        </a:lnSpc>
        <a:spcBef>
          <a:spcPct val="0"/>
        </a:spcBef>
        <a:spcAft>
          <a:spcPct val="0"/>
        </a:spcAft>
        <a:defRPr sz="3000" b="1" i="1">
          <a:solidFill>
            <a:srgbClr val="FFFFFF"/>
          </a:solidFill>
          <a:latin typeface="Browallia New" pitchFamily="34" charset="-34"/>
          <a:cs typeface="Angsana New" pitchFamily="18" charset="-34"/>
        </a:defRPr>
      </a:lvl8pPr>
      <a:lvl9pPr marL="1371600" algn="l" rtl="0" eaLnBrk="1" fontAlgn="base" hangingPunct="1">
        <a:lnSpc>
          <a:spcPts val="1885"/>
        </a:lnSpc>
        <a:spcBef>
          <a:spcPct val="0"/>
        </a:spcBef>
        <a:spcAft>
          <a:spcPct val="0"/>
        </a:spcAft>
        <a:defRPr sz="3000" b="1" i="1">
          <a:solidFill>
            <a:srgbClr val="FFFFFF"/>
          </a:solidFill>
          <a:latin typeface="Browallia New" pitchFamily="34" charset="-34"/>
          <a:cs typeface="Angsana New" pitchFamily="18" charset="-34"/>
        </a:defRPr>
      </a:lvl9pPr>
    </p:titleStyle>
    <p:bodyStyle>
      <a:lvl1pPr marL="165497" indent="-165497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•"/>
        <a:defRPr sz="2400" b="1">
          <a:solidFill>
            <a:srgbClr val="FFFF00"/>
          </a:solidFill>
          <a:latin typeface="TH SarabunPSK" pitchFamily="34" charset="-34"/>
          <a:ea typeface="+mn-ea"/>
          <a:cs typeface="TH SarabunPSK" pitchFamily="34" charset="-34"/>
          <a:sym typeface="Symbol" pitchFamily="18" charset="2"/>
        </a:defRPr>
      </a:lvl1pPr>
      <a:lvl2pPr marL="414338" indent="-165497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–"/>
        <a:defRPr sz="2400" b="1">
          <a:solidFill>
            <a:srgbClr val="FFFF00"/>
          </a:solidFill>
          <a:latin typeface="TH SarabunPSK" pitchFamily="34" charset="-34"/>
          <a:cs typeface="TH SarabunPSK" pitchFamily="34" charset="-34"/>
          <a:sym typeface="Symbol" pitchFamily="18" charset="2"/>
        </a:defRPr>
      </a:lvl2pPr>
      <a:lvl3pPr marL="663179" indent="-165497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•"/>
        <a:defRPr sz="2400">
          <a:solidFill>
            <a:srgbClr val="FFFF00"/>
          </a:solidFill>
          <a:latin typeface="TH SarabunPSK" pitchFamily="34" charset="-34"/>
          <a:cs typeface="TH SarabunPSK" pitchFamily="34" charset="-34"/>
          <a:sym typeface="Symbol" pitchFamily="18" charset="2"/>
        </a:defRPr>
      </a:lvl3pPr>
      <a:lvl4pPr marL="912019" indent="-165497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–"/>
        <a:defRPr sz="2400">
          <a:solidFill>
            <a:srgbClr val="FFFF00"/>
          </a:solidFill>
          <a:latin typeface="TH SarabunPSK" pitchFamily="34" charset="-34"/>
          <a:cs typeface="TH SarabunPSK" pitchFamily="34" charset="-34"/>
          <a:sym typeface="Symbol" pitchFamily="18" charset="2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Arial" pitchFamily="34" charset="0"/>
          <a:cs typeface="+mn-cs"/>
          <a:sym typeface="Symbol" pitchFamily="18" charset="2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Arial" pitchFamily="34" charset="0"/>
          <a:cs typeface="+mn-cs"/>
          <a:sym typeface="Symbol" pitchFamily="18" charset="2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Arial" pitchFamily="34" charset="0"/>
          <a:cs typeface="+mn-cs"/>
          <a:sym typeface="Symbol" pitchFamily="18" charset="2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Arial" pitchFamily="34" charset="0"/>
          <a:cs typeface="+mn-cs"/>
          <a:sym typeface="Symbol" pitchFamily="18" charset="2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Arial" pitchFamily="34" charset="0"/>
          <a:cs typeface="+mn-cs"/>
          <a:sym typeface="Symbol" pitchFamily="18" charset="2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83F95-9745-49D0-ADCD-048D8ED04B96}" type="datetimeFigureOut">
              <a:rPr lang="th-TH" smtClean="0"/>
              <a:t>26/10/63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A822E-DFF0-45BC-B4D9-4E4FBD9091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332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3">
            <a:extLst>
              <a:ext uri="{FF2B5EF4-FFF2-40B4-BE49-F238E27FC236}">
                <a16:creationId xmlns:a16="http://schemas.microsoft.com/office/drawing/2014/main" id="{7DA14828-C363-44C2-B5AC-FC413369A053}"/>
              </a:ext>
            </a:extLst>
          </p:cNvPr>
          <p:cNvSpPr/>
          <p:nvPr/>
        </p:nvSpPr>
        <p:spPr>
          <a:xfrm>
            <a:off x="499035" y="1989432"/>
            <a:ext cx="8145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NASA </a:t>
            </a:r>
            <a:r>
              <a:rPr lang="th-TH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ทดสอบเติมเชื้อเพลิง</a:t>
            </a:r>
            <a:endParaRPr lang="en-GB" sz="3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ด้วยแขนหุ่นยนต์กลางอวกาศสำเร็จในภารกิจ </a:t>
            </a:r>
            <a:r>
              <a:rPr lang="en-GB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RRM3</a:t>
            </a:r>
            <a:endParaRPr lang="th-TH" sz="3000" i="0" dirty="0">
              <a:solidFill>
                <a:schemeClr val="bg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3">
            <a:extLst>
              <a:ext uri="{FF2B5EF4-FFF2-40B4-BE49-F238E27FC236}">
                <a16:creationId xmlns:a16="http://schemas.microsoft.com/office/drawing/2014/main" id="{3C5FECF4-0EF5-4A60-8ECF-FF926A8F2FD5}"/>
              </a:ext>
            </a:extLst>
          </p:cNvPr>
          <p:cNvSpPr/>
          <p:nvPr/>
        </p:nvSpPr>
        <p:spPr>
          <a:xfrm>
            <a:off x="499036" y="5954330"/>
            <a:ext cx="814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ร.ท.หญิง อรนุช พงษา  นวผ.ผวผ.กฝอว.ศปอว.ทอ.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8A88E56-C645-4403-9CB5-AAE3EBF46CF5}"/>
              </a:ext>
            </a:extLst>
          </p:cNvPr>
          <p:cNvSpPr/>
          <p:nvPr/>
        </p:nvSpPr>
        <p:spPr>
          <a:xfrm>
            <a:off x="499036" y="6310589"/>
            <a:ext cx="814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26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ต.ค.63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8750BFD-697A-4D4A-BDCC-5D130E5BC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54"/>
          <a:stretch/>
        </p:blipFill>
        <p:spPr>
          <a:xfrm>
            <a:off x="1580492" y="3049635"/>
            <a:ext cx="5983012" cy="286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8071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FF587753-7FD5-4679-A959-6BF0C82B409D}"/>
              </a:ext>
            </a:extLst>
          </p:cNvPr>
          <p:cNvSpPr/>
          <p:nvPr/>
        </p:nvSpPr>
        <p:spPr>
          <a:xfrm>
            <a:off x="816963" y="225333"/>
            <a:ext cx="76299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4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Outline</a:t>
            </a:r>
            <a:endParaRPr lang="th-TH" sz="4400" dirty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F7797946-6309-4F32-91E3-1E8E35B43600}"/>
              </a:ext>
            </a:extLst>
          </p:cNvPr>
          <p:cNvSpPr/>
          <p:nvPr/>
        </p:nvSpPr>
        <p:spPr>
          <a:xfrm>
            <a:off x="861933" y="1408340"/>
            <a:ext cx="186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0D6828-9E25-1748-BC81-B182782F1B3A}"/>
              </a:ext>
            </a:extLst>
          </p:cNvPr>
          <p:cNvSpPr txBox="1"/>
          <p:nvPr/>
        </p:nvSpPr>
        <p:spPr>
          <a:xfrm>
            <a:off x="757003" y="1433824"/>
            <a:ext cx="762999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Cryogen Servicing Tool (CST)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Visual Inspection Poseable Invertebrate Robot 2 (VIPIR2)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RRM3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th-TH" sz="3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949234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">
            <a:extLst>
              <a:ext uri="{FF2B5EF4-FFF2-40B4-BE49-F238E27FC236}">
                <a16:creationId xmlns:a16="http://schemas.microsoft.com/office/drawing/2014/main" id="{5538EB12-2BB4-434B-9A54-8F78E7413C58}"/>
              </a:ext>
            </a:extLst>
          </p:cNvPr>
          <p:cNvSpPr/>
          <p:nvPr/>
        </p:nvSpPr>
        <p:spPr>
          <a:xfrm>
            <a:off x="816963" y="225333"/>
            <a:ext cx="76299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4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Overview</a:t>
            </a:r>
            <a:endParaRPr lang="th-TH" sz="4400" dirty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E449F-80CA-E14F-8D5A-752217BCF237}"/>
              </a:ext>
            </a:extLst>
          </p:cNvPr>
          <p:cNvSpPr txBox="1"/>
          <p:nvPr/>
        </p:nvSpPr>
        <p:spPr>
          <a:xfrm>
            <a:off x="0" y="5740115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ภาพของแขนกล </a:t>
            </a:r>
            <a:r>
              <a:rPr lang="en-GB" i="0" dirty="0" err="1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Dextre</a:t>
            </a:r>
            <a:r>
              <a:rPr lang="en-GB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และอุปกรณ์ </a:t>
            </a:r>
            <a:r>
              <a:rPr lang="en-GB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RRM3 (CST </a:t>
            </a:r>
            <a:r>
              <a:rPr lang="th-TH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GB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VIPIR2): VIPIR2 </a:t>
            </a:r>
            <a:r>
              <a:rPr lang="th-TH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ก่อนปล่อย (ซ้ายบน) หลังปล่อย (กลางบนและขวาบน) </a:t>
            </a:r>
            <a:r>
              <a:rPr lang="en-GB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CST </a:t>
            </a:r>
            <a:r>
              <a:rPr lang="th-TH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ก่อนปล่อย (ล่างซ้าย) หลังปล่อย (กลางล่างและขวาล่าง) – ที่มา </a:t>
            </a:r>
            <a:r>
              <a:rPr lang="en-GB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NASA</a:t>
            </a:r>
            <a:endParaRPr lang="en-TH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F5B7EC8A-1982-4E1A-8792-2557BD792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7723"/>
            <a:ext cx="9144000" cy="43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5446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">
            <a:extLst>
              <a:ext uri="{FF2B5EF4-FFF2-40B4-BE49-F238E27FC236}">
                <a16:creationId xmlns:a16="http://schemas.microsoft.com/office/drawing/2014/main" id="{5538EB12-2BB4-434B-9A54-8F78E7413C58}"/>
              </a:ext>
            </a:extLst>
          </p:cNvPr>
          <p:cNvSpPr/>
          <p:nvPr/>
        </p:nvSpPr>
        <p:spPr>
          <a:xfrm>
            <a:off x="816963" y="225333"/>
            <a:ext cx="76299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Cryogen Servicing Tool (CST)</a:t>
            </a:r>
            <a:endParaRPr lang="th-TH" sz="4400" dirty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E449F-80CA-E14F-8D5A-752217BCF237}"/>
              </a:ext>
            </a:extLst>
          </p:cNvPr>
          <p:cNvSpPr txBox="1"/>
          <p:nvPr/>
        </p:nvSpPr>
        <p:spPr>
          <a:xfrm>
            <a:off x="0" y="5416950"/>
            <a:ext cx="9144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แขนกล </a:t>
            </a:r>
            <a:r>
              <a:rPr lang="en-GB" sz="2600" i="0" dirty="0" err="1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Dexre</a:t>
            </a:r>
            <a:r>
              <a:rPr lang="en-GB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ของ </a:t>
            </a:r>
            <a:r>
              <a:rPr lang="en-GB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ISS</a:t>
            </a:r>
            <a:r>
              <a:rPr lang="th-TH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ขณะทำงานร่วมกันและพร้อมกัน </a:t>
            </a:r>
            <a:endParaRPr lang="en-US" sz="2600" i="0" dirty="0">
              <a:solidFill>
                <a:schemeClr val="bg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โดยที่แขนข้างซ้ายคือกล้อง </a:t>
            </a:r>
            <a:r>
              <a:rPr lang="en-GB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VIPIR2 </a:t>
            </a:r>
            <a:r>
              <a:rPr lang="th-TH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ส่วนแขนข้างขวาคือ </a:t>
            </a:r>
            <a:r>
              <a:rPr lang="en-GB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CST – </a:t>
            </a:r>
            <a:r>
              <a:rPr lang="th-TH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 </a:t>
            </a:r>
            <a:r>
              <a:rPr lang="en-GB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NASA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D5ACE28-1D2B-4BB1-A17A-1C51EE63B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695450"/>
            <a:ext cx="89154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6183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">
            <a:extLst>
              <a:ext uri="{FF2B5EF4-FFF2-40B4-BE49-F238E27FC236}">
                <a16:creationId xmlns:a16="http://schemas.microsoft.com/office/drawing/2014/main" id="{5538EB12-2BB4-434B-9A54-8F78E7413C58}"/>
              </a:ext>
            </a:extLst>
          </p:cNvPr>
          <p:cNvSpPr/>
          <p:nvPr/>
        </p:nvSpPr>
        <p:spPr>
          <a:xfrm>
            <a:off x="757003" y="116729"/>
            <a:ext cx="76299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Visual Inspection Poseable Invertebrate Robot 2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(VIPIR2)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E449F-80CA-E14F-8D5A-752217BCF237}"/>
              </a:ext>
            </a:extLst>
          </p:cNvPr>
          <p:cNvSpPr txBox="1"/>
          <p:nvPr/>
        </p:nvSpPr>
        <p:spPr>
          <a:xfrm>
            <a:off x="0" y="6140224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 </a:t>
            </a:r>
            <a:r>
              <a:rPr lang="en-GB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VIPIR2 </a:t>
            </a:r>
            <a:r>
              <a:rPr lang="th-TH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ของภารกิจ </a:t>
            </a:r>
            <a:r>
              <a:rPr lang="en-GB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RRM3 – </a:t>
            </a:r>
            <a:r>
              <a:rPr lang="th-TH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 </a:t>
            </a:r>
            <a:r>
              <a:rPr lang="en-GB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NASA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52B4521-2649-452A-BC34-71788C885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3120"/>
            <a:ext cx="9144000" cy="434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152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">
            <a:extLst>
              <a:ext uri="{FF2B5EF4-FFF2-40B4-BE49-F238E27FC236}">
                <a16:creationId xmlns:a16="http://schemas.microsoft.com/office/drawing/2014/main" id="{5538EB12-2BB4-434B-9A54-8F78E7413C58}"/>
              </a:ext>
            </a:extLst>
          </p:cNvPr>
          <p:cNvSpPr/>
          <p:nvPr/>
        </p:nvSpPr>
        <p:spPr>
          <a:xfrm>
            <a:off x="816963" y="225333"/>
            <a:ext cx="76299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4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RRM3</a:t>
            </a:r>
            <a:endParaRPr lang="th-TH" sz="4400" dirty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E449F-80CA-E14F-8D5A-752217BCF237}"/>
              </a:ext>
            </a:extLst>
          </p:cNvPr>
          <p:cNvSpPr txBox="1"/>
          <p:nvPr/>
        </p:nvSpPr>
        <p:spPr>
          <a:xfrm>
            <a:off x="0" y="6140224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 </a:t>
            </a:r>
            <a:r>
              <a:rPr lang="en-GB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VIPIR2 </a:t>
            </a:r>
            <a:r>
              <a:rPr lang="th-TH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ของภารกิจ </a:t>
            </a:r>
            <a:r>
              <a:rPr lang="en-GB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RRM3 – </a:t>
            </a:r>
            <a:r>
              <a:rPr lang="th-TH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 </a:t>
            </a:r>
            <a:r>
              <a:rPr lang="en-GB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NASA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52B4521-2649-452A-BC34-71788C885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3120"/>
            <a:ext cx="9144000" cy="434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7238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">
            <a:extLst>
              <a:ext uri="{FF2B5EF4-FFF2-40B4-BE49-F238E27FC236}">
                <a16:creationId xmlns:a16="http://schemas.microsoft.com/office/drawing/2014/main" id="{5538EB12-2BB4-434B-9A54-8F78E7413C58}"/>
              </a:ext>
            </a:extLst>
          </p:cNvPr>
          <p:cNvSpPr/>
          <p:nvPr/>
        </p:nvSpPr>
        <p:spPr>
          <a:xfrm>
            <a:off x="816963" y="225333"/>
            <a:ext cx="76299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4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Summary</a:t>
            </a:r>
            <a:endParaRPr lang="th-TH" sz="4400" dirty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E449F-80CA-E14F-8D5A-752217BCF237}"/>
              </a:ext>
            </a:extLst>
          </p:cNvPr>
          <p:cNvSpPr txBox="1"/>
          <p:nvPr/>
        </p:nvSpPr>
        <p:spPr>
          <a:xfrm>
            <a:off x="0" y="5416950"/>
            <a:ext cx="9144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Cryogen Servicing Tool </a:t>
            </a:r>
            <a:r>
              <a:rPr lang="th-TH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ช่วยให้ </a:t>
            </a:r>
            <a:r>
              <a:rPr lang="en-GB" sz="2600" i="0" dirty="0" err="1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Dextre</a:t>
            </a:r>
            <a:r>
              <a:rPr lang="en-GB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สามารถเคลื่อนย้ายท่อ </a:t>
            </a:r>
            <a:r>
              <a:rPr lang="en-GB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cryogen </a:t>
            </a:r>
            <a:r>
              <a:rPr lang="th-TH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ยาว 11 ฟุต</a:t>
            </a:r>
            <a:endParaRPr lang="en-US" sz="2600" i="0" dirty="0">
              <a:solidFill>
                <a:schemeClr val="bg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ไปยังพอร์ตบนโมดูล </a:t>
            </a:r>
            <a:r>
              <a:rPr lang="en-GB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RRM3 </a:t>
            </a:r>
            <a:r>
              <a:rPr lang="th-TH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เครดิต: </a:t>
            </a:r>
            <a:r>
              <a:rPr lang="en-GB" sz="2600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NASA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1A9ED9C-C5CA-4936-A127-7D7139BA2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725" y="1609725"/>
            <a:ext cx="36385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694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3">
            <a:extLst>
              <a:ext uri="{FF2B5EF4-FFF2-40B4-BE49-F238E27FC236}">
                <a16:creationId xmlns:a16="http://schemas.microsoft.com/office/drawing/2014/main" id="{7DA14828-C363-44C2-B5AC-FC413369A053}"/>
              </a:ext>
            </a:extLst>
          </p:cNvPr>
          <p:cNvSpPr/>
          <p:nvPr/>
        </p:nvSpPr>
        <p:spPr>
          <a:xfrm>
            <a:off x="499035" y="1989432"/>
            <a:ext cx="8145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NASA </a:t>
            </a:r>
            <a:r>
              <a:rPr lang="th-TH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ทดสอบเติมเชื้อเพลิง</a:t>
            </a:r>
            <a:endParaRPr lang="en-GB" sz="3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ด้วยแขนหุ่นยนต์กลางอวกาศสำเร็จในภารกิจ </a:t>
            </a:r>
            <a:r>
              <a:rPr lang="en-GB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RRM3</a:t>
            </a:r>
            <a:endParaRPr lang="th-TH" sz="3000" i="0" dirty="0">
              <a:solidFill>
                <a:schemeClr val="bg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3">
            <a:extLst>
              <a:ext uri="{FF2B5EF4-FFF2-40B4-BE49-F238E27FC236}">
                <a16:creationId xmlns:a16="http://schemas.microsoft.com/office/drawing/2014/main" id="{3C5FECF4-0EF5-4A60-8ECF-FF926A8F2FD5}"/>
              </a:ext>
            </a:extLst>
          </p:cNvPr>
          <p:cNvSpPr/>
          <p:nvPr/>
        </p:nvSpPr>
        <p:spPr>
          <a:xfrm>
            <a:off x="499036" y="5954330"/>
            <a:ext cx="814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ร.ท.หญิง อรนุช พงษา  นวผ.ผวผ.กฝอว.ศปอว.ทอ.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8A88E56-C645-4403-9CB5-AAE3EBF46CF5}"/>
              </a:ext>
            </a:extLst>
          </p:cNvPr>
          <p:cNvSpPr/>
          <p:nvPr/>
        </p:nvSpPr>
        <p:spPr>
          <a:xfrm>
            <a:off x="499036" y="6310589"/>
            <a:ext cx="814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26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ต.ค.63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8750BFD-697A-4D4A-BDCC-5D130E5BC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54"/>
          <a:stretch/>
        </p:blipFill>
        <p:spPr>
          <a:xfrm>
            <a:off x="1580492" y="3049635"/>
            <a:ext cx="5983012" cy="286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2962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hemepowerpoing 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wrap="square" lIns="0" tIns="36000" rIns="0" bIns="36000" rtlCol="0" anchor="ctr">
        <a:noAutofit/>
      </a:bodyPr>
      <a:lstStyle>
        <a:defPPr algn="ctr">
          <a:defRPr sz="3200" dirty="0" smtClean="0">
            <a:latin typeface="TH SarabunPSK" pitchFamily="34" charset="-34"/>
            <a:cs typeface="TH SarabunPSK" pitchFamily="34" charset="-34"/>
          </a:defRPr>
        </a:defPPr>
      </a:lstStyle>
    </a:spDef>
    <a:lnDef>
      <a:spPr bwMode="auto">
        <a:solidFill>
          <a:srgbClr val="0000FF">
            <a:alpha val="39999"/>
          </a:srgbClr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gray">
        <a:noFill/>
        <a:ln w="9525" algn="ctr">
          <a:noFill/>
          <a:miter lim="800000"/>
          <a:headEnd/>
          <a:tailEnd/>
        </a:ln>
        <a:effectLst/>
      </a:spPr>
      <a:bodyPr wrap="square" rtlCol="0">
        <a:spAutoFit/>
      </a:bodyPr>
      <a:lstStyle>
        <a:defPPr algn="l" eaLnBrk="0" hangingPunct="0">
          <a:defRPr sz="4400" i="0" dirty="0" smtClean="0">
            <a:solidFill>
              <a:schemeClr val="bg1"/>
            </a:solidFill>
            <a:cs typeface="Cordia New" pitchFamily="34" charset="-34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powerpoing SSA" id="{EFF037EB-1C49-4BCF-AD14-AC8F2717DFBB}" vid="{18D46392-7B9B-404D-BE3B-507848C706F2}"/>
    </a:ext>
  </a:extLst>
</a:theme>
</file>

<file path=ppt/theme/theme2.xml><?xml version="1.0" encoding="utf-8"?>
<a:theme xmlns:a="http://schemas.openxmlformats.org/drawingml/2006/main" name="TemplateSSA-4.3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SSA-4.3" id="{9024E88B-A3C2-4EF0-9C39-DFB233195D48}" vid="{6BF690E1-9447-4C2E-974C-92C2CFE6FD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SSA</Template>
  <TotalTime>519</TotalTime>
  <Words>701</Words>
  <Application>Microsoft Office PowerPoint</Application>
  <PresentationFormat>นำเสนอทางหน้าจอ (4:3)</PresentationFormat>
  <Paragraphs>42</Paragraphs>
  <Slides>8</Slides>
  <Notes>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9" baseType="lpstr">
      <vt:lpstr>Arial</vt:lpstr>
      <vt:lpstr>Browallia New</vt:lpstr>
      <vt:lpstr>Calibri</vt:lpstr>
      <vt:lpstr>Calibri Light</vt:lpstr>
      <vt:lpstr>Kanit</vt:lpstr>
      <vt:lpstr>Sarabun</vt:lpstr>
      <vt:lpstr>Symbol</vt:lpstr>
      <vt:lpstr>TH Sarabun New</vt:lpstr>
      <vt:lpstr>TH SarabunPSK</vt:lpstr>
      <vt:lpstr>Themepowerpoing SSA</vt:lpstr>
      <vt:lpstr>TemplateSSA-4.3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uh473</dc:creator>
  <cp:lastModifiedBy>Oranuch Pongsa</cp:lastModifiedBy>
  <cp:revision>64</cp:revision>
  <dcterms:created xsi:type="dcterms:W3CDTF">2019-12-08T17:44:00Z</dcterms:created>
  <dcterms:modified xsi:type="dcterms:W3CDTF">2020-10-26T03:06:09Z</dcterms:modified>
</cp:coreProperties>
</file>