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4"/>
  </p:notesMasterIdLst>
  <p:sldIdLst>
    <p:sldId id="262" r:id="rId3"/>
    <p:sldId id="263" r:id="rId4"/>
    <p:sldId id="264" r:id="rId5"/>
    <p:sldId id="265" r:id="rId6"/>
    <p:sldId id="267" r:id="rId7"/>
    <p:sldId id="266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5" r:id="rId2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68015" autoAdjust="0"/>
  </p:normalViewPr>
  <p:slideViewPr>
    <p:cSldViewPr snapToGrid="0">
      <p:cViewPr>
        <p:scale>
          <a:sx n="50" d="100"/>
          <a:sy n="50" d="100"/>
        </p:scale>
        <p:origin x="1458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1D194-075C-4642-BAA5-154D760F7D6E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1B877-6AB0-49BD-AC39-15285DC14C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iamblockchain.com/2017/08/08/omisego-%E0%B8%84%E0%B8%B7%E0%B8%AD%E0%B8%AD%E0%B8%B0%E0%B9%84%E0%B8%A3/" TargetMode="External"/><Relationship Id="rId7" Type="http://schemas.openxmlformats.org/officeDocument/2006/relationships/hyperlink" Target="https://siamblockchain.com/2017/06/04/blockchain-%e0%b8%84%e0%b8%b7%e0%b8%ad%e0%b8%ad%e0%b8%b0%e0%b9%84%e0%b8%a3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iamblockchain.com/2018/08/24/bitkub-founder-jirayut/" TargetMode="External"/><Relationship Id="rId5" Type="http://schemas.openxmlformats.org/officeDocument/2006/relationships/hyperlink" Target="https://siamblockchain.com/2019/01/08/sec-annouced-website-that-allow/" TargetMode="External"/><Relationship Id="rId4" Type="http://schemas.openxmlformats.org/officeDocument/2006/relationships/hyperlink" Target="https://www.omise.co/th/southeast-asia-fintech-company-omise-acquires-payment-gateway-and-ewallet-business-from-dtac-subsidiary-paysbuy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blockthai.com/about-blockchai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65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thaiDist"/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การกำหนดข้อตกลงและความเห็นชอบร่วมกันระหว่างสมาชิกในเครือข่าย </a:t>
            </a:r>
            <a:r>
              <a:rPr lang="en-GB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โดยสมาชิกต้องยอมรับกฎระเบียบร่วมกัน ด้วยกลไกในการควบคุมความถูกต้องของข้อมูลในทุก </a:t>
            </a:r>
            <a:r>
              <a:rPr lang="en-GB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ผ่านอัลกอริทึม</a:t>
            </a:r>
            <a:r>
              <a:rPr lang="th-TH" sz="1200" b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เพื่อให้ข้อมูลมีความถูกต้องเที่ยงตรงและเป็นข้อมูลชุดเดียวกัน รวมทั้งข้อมูลมีการ จัดเก็บที่สอดคล้องและมีลำดับการจัดเก็บตรงกัน ทั้งนี้ กระบวน </a:t>
            </a:r>
            <a:r>
              <a:rPr lang="en-GB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Consensus 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มีอยู่ด้วยกันหลายวิธี</a:t>
            </a:r>
          </a:p>
          <a:p>
            <a:pPr algn="thaiDist"/>
            <a:endParaRPr lang="en-GB" sz="1200" b="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71450" indent="-171450" algn="thaiDist">
              <a:buFont typeface="Arial" panose="020B0604020202020204" pitchFamily="34" charset="0"/>
              <a:buChar char="•"/>
            </a:pPr>
            <a:r>
              <a:rPr lang="en-GB" dirty="0"/>
              <a:t>Proof-of-Work </a:t>
            </a:r>
            <a:r>
              <a:rPr lang="th-TH" dirty="0"/>
              <a:t>คือ กระบวนการทำ </a:t>
            </a:r>
            <a:r>
              <a:rPr lang="en-GB" dirty="0"/>
              <a:t>Consensus </a:t>
            </a:r>
            <a:r>
              <a:rPr lang="th-TH" dirty="0"/>
              <a:t>โดยใช้การแก้ปัญหา ทางคณิตศาสตร์ซึ่งมีความซับซ้อนและต้องใช้เวลาในการแก้ปัญหานั้น ๆ ยกตัวอย่างเช่น </a:t>
            </a:r>
            <a:r>
              <a:rPr lang="en-GB" dirty="0"/>
              <a:t>Bitcoins </a:t>
            </a:r>
            <a:r>
              <a:rPr lang="th-TH" dirty="0"/>
              <a:t>ซึ่ง เป็น </a:t>
            </a:r>
            <a:r>
              <a:rPr lang="en-GB" dirty="0"/>
              <a:t>Public Blockchain </a:t>
            </a:r>
            <a:r>
              <a:rPr lang="th-TH" dirty="0"/>
              <a:t>ใช้วิธีการยืนยันรายการแบบ </a:t>
            </a:r>
            <a:r>
              <a:rPr lang="en-GB" dirty="0"/>
              <a:t>Proof-of-Work </a:t>
            </a:r>
            <a:endParaRPr lang="th-TH" dirty="0"/>
          </a:p>
          <a:p>
            <a:pPr marL="171450" indent="-171450" algn="thaiDist">
              <a:buFont typeface="Arial" panose="020B0604020202020204" pitchFamily="34" charset="0"/>
              <a:buChar char="•"/>
            </a:pPr>
            <a:r>
              <a:rPr lang="en-GB" dirty="0"/>
              <a:t>Proof-of-Stake </a:t>
            </a:r>
            <a:r>
              <a:rPr lang="th-TH" dirty="0"/>
              <a:t>คือ กระบวนการทำ </a:t>
            </a:r>
            <a:r>
              <a:rPr lang="en-GB" dirty="0"/>
              <a:t>Consensus </a:t>
            </a:r>
            <a:r>
              <a:rPr lang="th-TH" dirty="0"/>
              <a:t>โดยใช้หลักการวาง “สินทรัพย์” ของผู้ตรวจสอบ (</a:t>
            </a:r>
            <a:r>
              <a:rPr lang="en-GB" dirty="0"/>
              <a:t>Validator) </a:t>
            </a:r>
            <a:r>
              <a:rPr lang="th-TH" dirty="0"/>
              <a:t>ในการยืนยันธุรกรรม ยกตัวอย่างเช่น </a:t>
            </a:r>
            <a:r>
              <a:rPr lang="en-GB" dirty="0"/>
              <a:t>Ethereum </a:t>
            </a:r>
            <a:r>
              <a:rPr lang="th-TH" dirty="0"/>
              <a:t>ซึ่งเป็น </a:t>
            </a:r>
            <a:r>
              <a:rPr lang="en-GB" dirty="0"/>
              <a:t>Public Blockchain </a:t>
            </a:r>
            <a:r>
              <a:rPr lang="th-TH" dirty="0"/>
              <a:t>ใช้วิธีการยืนยันรายการแบบ </a:t>
            </a:r>
            <a:r>
              <a:rPr lang="en-GB" dirty="0"/>
              <a:t>Proof-of-Stake </a:t>
            </a:r>
            <a:endParaRPr lang="th-TH" dirty="0"/>
          </a:p>
          <a:p>
            <a:pPr marL="171450" indent="-171450" algn="thaiDist">
              <a:buFont typeface="Arial" panose="020B0604020202020204" pitchFamily="34" charset="0"/>
              <a:buChar char="•"/>
            </a:pPr>
            <a:r>
              <a:rPr lang="en-GB" dirty="0"/>
              <a:t>Practical Byzantine Fault Tolerance (PBFT) </a:t>
            </a:r>
            <a:r>
              <a:rPr lang="th-TH" dirty="0"/>
              <a:t>คือ กระบวนการทำ </a:t>
            </a:r>
            <a:r>
              <a:rPr lang="en-GB" dirty="0"/>
              <a:t>Consensus </a:t>
            </a:r>
            <a:r>
              <a:rPr lang="th-TH" dirty="0"/>
              <a:t>โดยใช้หลักการเสียงข้างมาก ซึ่งต้องมีจำนวนผู้ตรวจสอบ (</a:t>
            </a:r>
            <a:r>
              <a:rPr lang="en-GB" dirty="0"/>
              <a:t>Validator) </a:t>
            </a:r>
            <a:r>
              <a:rPr lang="th-TH" dirty="0"/>
              <a:t>ตามกฎเพื่อรับประกันความถูกต้อง ยกตัวอย่างเช่น </a:t>
            </a:r>
            <a:r>
              <a:rPr lang="en-GB" dirty="0" err="1"/>
              <a:t>HyperLedger</a:t>
            </a:r>
            <a:r>
              <a:rPr lang="en-GB" dirty="0"/>
              <a:t> </a:t>
            </a:r>
            <a:r>
              <a:rPr lang="th-TH" dirty="0"/>
              <a:t>ซึ่งเป็น </a:t>
            </a:r>
            <a:r>
              <a:rPr lang="en-GB" dirty="0"/>
              <a:t>Private Blockchain </a:t>
            </a:r>
            <a:r>
              <a:rPr lang="th-TH" dirty="0"/>
              <a:t>ใช้วิธีการยืนยันรายการแบบ </a:t>
            </a:r>
            <a:r>
              <a:rPr lang="en-GB" dirty="0"/>
              <a:t>PBFT</a:t>
            </a:r>
            <a:endParaRPr lang="th-TH" dirty="0"/>
          </a:p>
          <a:p>
            <a:pPr marL="171450" indent="-171450" algn="thaiDist">
              <a:buFont typeface="Arial" panose="020B0604020202020204" pitchFamily="34" charset="0"/>
              <a:buChar char="•"/>
            </a:pPr>
            <a:r>
              <a:rPr lang="en-GB" dirty="0"/>
              <a:t>Proof-of-Authority </a:t>
            </a:r>
            <a:r>
              <a:rPr lang="th-TH" dirty="0"/>
              <a:t>คือ กระบวนการ </a:t>
            </a:r>
            <a:r>
              <a:rPr lang="en-GB" dirty="0"/>
              <a:t>Consensus </a:t>
            </a:r>
            <a:r>
              <a:rPr lang="th-TH" dirty="0"/>
              <a:t>โดยใช้การทำ ข้อตกลงร่วมกันในการกำหนดสิทธิผู้ใช้งานหรือองค์กรที่เชื่อถือได้ ซึ่งทำหน้าที่ในการรักษาความปลอดภัย โดยใช้รูปแบบการหมุนเวียนสิทธิเพื่อกระจายความรับผิดชอบ และ เป็นการสร้างความสัมพันธ์ระหว่างหน่วยงานอย่างเป็นธรรม</a:t>
            </a:r>
          </a:p>
          <a:p>
            <a:pPr marL="0" indent="0" algn="thaiDist">
              <a:buFont typeface="Arial" panose="020B0604020202020204" pitchFamily="34" charset="0"/>
              <a:buNone/>
            </a:pPr>
            <a:endParaRPr lang="th-TH" dirty="0"/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dirty="0"/>
              <a:t>จากตัวอย่างที่ได้กล่าวมาข้างต้นนั้นเป็น </a:t>
            </a:r>
            <a:r>
              <a:rPr lang="en-GB" dirty="0"/>
              <a:t>Consensus Mechanisms </a:t>
            </a:r>
            <a:r>
              <a:rPr lang="th-TH" dirty="0"/>
              <a:t>ที่ได้รับการยอมรับและถูกนำไปใช้ ในเครือข่าย </a:t>
            </a:r>
            <a:r>
              <a:rPr lang="en-GB" dirty="0"/>
              <a:t>Blockchain </a:t>
            </a:r>
            <a:r>
              <a:rPr lang="th-TH" dirty="0"/>
              <a:t>ที่มีชื่อเสียงหลาย ๆ เครือข่าย ด้วยกัน แต่วิธีการดังกล่าวก็เป็นเพียงส่วนหนึ่ง ของ </a:t>
            </a:r>
            <a:r>
              <a:rPr lang="en-GB" dirty="0"/>
              <a:t>Consensus Mechanisms </a:t>
            </a:r>
            <a:r>
              <a:rPr lang="th-TH" dirty="0"/>
              <a:t>เท่านั้น ซึ่งในการ ใช้งานจริงยังมีอีกหลายวิธี เช่น </a:t>
            </a:r>
            <a:r>
              <a:rPr lang="en-GB" dirty="0"/>
              <a:t>Ledger Based, Proprietary Distributed Ledger Consensus, Federated Consensus, N2N, Delegated Proof of Stake </a:t>
            </a:r>
            <a:r>
              <a:rPr lang="th-TH" dirty="0"/>
              <a:t>และ </a:t>
            </a:r>
            <a:r>
              <a:rPr lang="en-GB" dirty="0"/>
              <a:t>Round Robin </a:t>
            </a:r>
            <a:r>
              <a:rPr lang="th-TH" dirty="0"/>
              <a:t>โดยการเลือกใช้ วิธีใดนั้นขึ้นอยู่กับความเหมาะสมของ </a:t>
            </a:r>
            <a:r>
              <a:rPr lang="en-GB" dirty="0"/>
              <a:t>Blockchain </a:t>
            </a:r>
            <a:r>
              <a:rPr lang="th-TH" dirty="0"/>
              <a:t>ในแต่ละประเภท รวมถึงแนวทางการออกแบบ ระบบ </a:t>
            </a:r>
            <a:r>
              <a:rPr lang="en-GB" dirty="0"/>
              <a:t>Blockchain</a:t>
            </a:r>
            <a:endParaRPr lang="th-TH" dirty="0"/>
          </a:p>
          <a:p>
            <a:pPr marL="171450" indent="-171450" algn="thaiDist">
              <a:buFont typeface="Arial" panose="020B0604020202020204" pitchFamily="34" charset="0"/>
              <a:buChar char="•"/>
            </a:pPr>
            <a:endParaRPr lang="th-TH" dirty="0"/>
          </a:p>
          <a:p>
            <a:pPr marL="171450" indent="-171450" algn="thaiDist">
              <a:buFont typeface="Arial" panose="020B0604020202020204" pitchFamily="34" charset="0"/>
              <a:buChar char="•"/>
            </a:pPr>
            <a:endParaRPr lang="en-GB" sz="1200" b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113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thaiDist"/>
            <a:r>
              <a:rPr lang="th-TH" dirty="0"/>
              <a:t>แต่อย่างไรก็ดีวิธีการตรวจสอบความถูกต้องของแต่ละ </a:t>
            </a:r>
            <a:r>
              <a:rPr lang="en-GB" dirty="0"/>
              <a:t>Block </a:t>
            </a:r>
            <a:r>
              <a:rPr lang="th-TH" dirty="0"/>
              <a:t>หรือ</a:t>
            </a:r>
            <a:r>
              <a:rPr lang="th-TH" dirty="0" err="1"/>
              <a:t>การทำ</a:t>
            </a:r>
            <a:r>
              <a:rPr lang="th-TH" dirty="0"/>
              <a:t> </a:t>
            </a:r>
            <a:r>
              <a:rPr lang="en-GB" dirty="0"/>
              <a:t>Validation </a:t>
            </a:r>
            <a:r>
              <a:rPr lang="th-TH" dirty="0"/>
              <a:t>นั้นอาจจะมีขั้นตอนมากกว่านี้ขึ้นอยู่กับการออกแบบการเก็บข้อมูล ใน </a:t>
            </a:r>
            <a:r>
              <a:rPr lang="en-GB" dirty="0"/>
              <a:t>Block </a:t>
            </a:r>
            <a:r>
              <a:rPr lang="th-TH" dirty="0"/>
              <a:t>ของแต่ละค่ายนั่นเอง ยกตัวอย่างเช่น ค่าย </a:t>
            </a:r>
            <a:r>
              <a:rPr lang="en-GB" dirty="0"/>
              <a:t>Ethereum </a:t>
            </a:r>
            <a:r>
              <a:rPr lang="th-TH" dirty="0"/>
              <a:t>นั้นจะมีขั้นตอน การ </a:t>
            </a:r>
            <a:r>
              <a:rPr lang="en-GB" dirty="0"/>
              <a:t>Validation </a:t>
            </a:r>
            <a:r>
              <a:rPr lang="th-TH" dirty="0"/>
              <a:t>ถึง 5 ขั้นตอนด้วยกัน ซึ่งจะต้องสัมพันธ์กับการเก็บข้อมูลใน </a:t>
            </a:r>
            <a:r>
              <a:rPr lang="en-GB" dirty="0"/>
              <a:t>Block </a:t>
            </a:r>
            <a:endParaRPr lang="en-GB" sz="1200" b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144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ประเภทนี้ เรามักรู้จักกันดีในชื่อ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Bitcoin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กับ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Ethereum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ซึ่งเป็น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ที่ใช้งานจริงกับคนทั่วโลก ข้อดีของ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ประเภทนี้คือ ทางองค์กรไม่จำเป็นต้องลงทุนตอนเริ่มต้นในราคาสูง เช่น การนำเอา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Ethereum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มาใช้เป็นแพลตฟอร์มสำหรับการรับและส่งข้อมูล สามารถใช้เพื่อเก็บข้อมูลและเรียกขึ้นมาดูได้แบบออนไลน์ โดยที่ไม่ต้องลงทุนซื้อเครื่อง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Server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มาติดตั้งระบบเอง เพียงแค่จ่ายค่าการรับส่งและเก็บรักษาข้อมูลตามการใช้งานจริงเท่านั้นคล้ายๆ จ่ายค่าบริการแบบค่ามือถือชนิดเติมเงิน ใช้เท่าไรก็จ่ายเท่านั้น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Roboto"/>
              </a:rPr>
              <a:t>Private Blockchain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Roboto"/>
              </a:rPr>
              <a:t>Blockchain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ประเภทนี้เป็นการสร้างระบบ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เพื่อมาใช้กันภายในองค์กร หรือเป็นระบบปิด บล็อกเชนประเภทนี้จะมีการจำกัดการเข้าถึงข้อมูล ทำให้จะมีเพียงคนบางกลุ่มเท่านั้นซึ่งเป็นคนที่ได้ยืนยันตัวตนและตรวจสอบข้อมูลในระบบบล็อกเชนแล้วเท่านั้น จึงจะสามารถใช้งานระบบได้ สำหรับองค์กรที่ต้องการรักษาความปลอดภัยข้อมูลในระดับสูง อาจจะเป็นการเชื่อมโยงข้อมูลระหว่างบริษัทในเครือด้วยกันเอง หรือระหว่างสำนักงานใหญ่กับสาขาเท่านั้นที่มีสิทธิ์เข้าถึงข้อมูลในระบบ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ประเภทนี้ได้ จึงเป็นอะไรที่ตรงข้ามกับ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อย่างสิ้นเชิง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ประเภทนี้ถูกออกแบบมาเพื่อแก้ปัญหาการเปิดเผยข้อมูลที่องค์กรต้องประสบใน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ได้ แต่ก็ต้องแลกมาด้วยการที่องค์กรต้องลงทุนในการสร้างระบบ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Infrastructure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เพื่อรองรับการใช้งานภายในองค์กรเอง ซึ่งก็มีความท้าทายในการดูแลรักษา และจำนวนเงินไม่น้อยที่องค์กรจะต้องลงทุนอีกเช่นกัน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Roboto"/>
              </a:rPr>
              <a:t>Consortium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การรวมเอา 2 แนวคิดแรกเข้าด้วยกัน เป็นการผสมผสานระหว่างข้อดีของ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และ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Private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เข้าด้วยกัน ซึ่งแนวคิด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Consortium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นี้กำลังเป็นที่นิยมอย่างสูงสำหรับการนำมาประยุกต์ใช้กับองค์กรด้านการเงินในปัจจุบัน เนื่องจากองค์กรเหล่านี้มี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การทำ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ธุรกิจที่เหมือนกัน โดยปกติจะต้องเชื่อมโยงเพื่อแลกเปลี่ยนข้อมูลระหว่างกันอยู่แล้ว จึงสร้างเป็นเครือข่ายความร่วมมือและพัฒนาระบบข้อมูลเพื่อใช้งานร่วมกัน เช่น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Consortium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สำหรับธนาคาร ใช้ในการแลกเปลี่ยนข้อมูลการโอนเงินระหว่างกันภายในสมาคมธนาคารด้วยกันเอง และธนาคารที่จะเข้ามาร่วมในเครือข่ายได้จะต้องได้รับอนุญาตจากตัวแทนของสมาคมเสียก่อนจึงจะมีสิทธิ์ใช้งานระบบร่วมกับธนาคาร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อื่นๆ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ได้</a:t>
            </a: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th-TH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endParaRPr lang="en-GB" b="0" i="0" dirty="0">
              <a:solidFill>
                <a:srgbClr val="222222"/>
              </a:solidFill>
              <a:effectLst/>
              <a:latin typeface="Roboto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71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</a:t>
            </a:r>
          </a:p>
          <a:p>
            <a:pPr algn="l"/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สำหรับข้อดีของ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มีมากมาย เช่น การส่งข้อมูลไปให้หน่วยงานผู้รับปลายทางเราก็ไม่ต้องมาสร้างช่องทางส่งข้อมูลกัน หรือที่นิยมทำ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Web Service API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เพื่อให้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App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คุยกัน องค์กรผู้ส่งข้อมูลเพียงแค่ใส่ข้อมูลลงไปใน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และจ่าหน้าซองถึงองค์กรผู้รับเท่านั้นผู้รับก็ได้รับข้อมูลไปโดยทันที แต่ข้อเสียของ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ก็มีเช่นกัน ข้อมูลที่เราใส่เข้าไปใน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นั้นจะกลายเป็นว่าข้อมูลเหล่านั้นจะถูกเปิดเผยแก่ทุกคนแบบสาธารณะ แปลว่าไม่มีอะไรเป็นความลับ หากต้องการความเป็นส่วนตัว องค์กรก็ต้องหาวิธีการใน การเข้ารหัสข้อมูลก่อนที่จะส่ง ซึ่งเป็นขั้นตอนที่ทำให้เกิดความยุ่งยากในการใช้งาน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Roboto"/>
              </a:rPr>
              <a:t>Private Blockchain</a:t>
            </a: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ข้อดีอีกข้อของ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Private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คือการที่เราสามารถกำหนดกฎเกณฑ์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ต่างๆ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ภายใน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Network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ของเราให้ทำงานได้ตามที่เราต้องการนั่นเอง เราไม่จำเป็นต้องออกแบบระบบให้เป็นไปตามกฎของโลกเหมือน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เช่น ถ้าออกแบบระบบโดยอ้างอิงอยู่บน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 – Bitcoin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เวลามีการส่งเงินนั้นเราก็ต้องออกแบบระบบให้มีการรอ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Confirm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ธุรกรรม 10-15 นาทีตามกฎของ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Bitcoin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แต่ในทางกลับกันหากองค์กรใช้ระบบประเภท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Private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เราจะสามารถออกแบบให้การ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Confirm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ธุรกรรมแล้วเสร็จภายใน 1-2 วินาทีก็เป็นไปได้ หรือสามารถสร้างเงื่อนไขของสัญญาอัจฉริยะ (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Smart contract)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เพื่อการกำหนดกฎ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การทำ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ธุรกรรมของกลุ่มกันเองและดำเนินการด้วยความเป็นอิสระ ในรูปแบบธุรกรรมอัตโนมัติ ซึ่งถือเป็นการเปิดประตูไปสู่การเชื่อมโยงกับข้อมูล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อื่นๆ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อีกมากมาย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Roboto"/>
              </a:rPr>
              <a:t>Consortium Blockchain</a:t>
            </a:r>
          </a:p>
          <a:p>
            <a:pPr algn="l"/>
            <a:br>
              <a:rPr lang="en-GB" b="0" i="0" dirty="0">
                <a:solidFill>
                  <a:srgbClr val="333333"/>
                </a:solidFill>
                <a:effectLst/>
                <a:latin typeface="Roboto"/>
              </a:rPr>
            </a:b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ข้อดีของ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ประเภทนี้คือธนาคารไม่ต้องกลัวว่าข้อมูลสำคัญขององค์กรและลูกค้าจะรั่วไหลกลายเป็นข้อมูล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และในเรื่องการลงทุนระบบ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Infrastructure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ก็ลดลงไม่เหมือนการสร้าง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Private 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ขึ้นมาใช้เฉพาะภายในองค์กรของตนเอง ซึ่งจะไม่ต่างอะไรกับการลงทุนทำระบบใหญ่ๆ ที่ต้องใช้งบประมาณสูงและเสียเวลามาก แต่ก็จำเป็นต้องแลกด้วยความไม่คล่องตัวในการปรับเปลี่ยนแก้ไขเงื่อนไขการใช้งาน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ต่างๆ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เพราะอาจจะต้องรอให้ผ่านมติความเห็นชอบจากสมาชิกส่วนใหญ่ในสมาคมเสียก่อน</a:t>
            </a: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th-TH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endParaRPr lang="en-GB" b="0" i="0" dirty="0">
              <a:solidFill>
                <a:srgbClr val="222222"/>
              </a:solidFill>
              <a:effectLst/>
              <a:latin typeface="Roboto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812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h-TH" dirty="0"/>
              <a:t>เกณฑ์ในการพิจารณาเลือกใช้เทคโนโลยี </a:t>
            </a:r>
            <a:r>
              <a:rPr lang="en-GB" dirty="0"/>
              <a:t>Blockchain </a:t>
            </a:r>
            <a:r>
              <a:rPr lang="th-TH" dirty="0"/>
              <a:t>เพื่อพิจารณาความเหมาะสม และความจำเป็นในมิติต่าง ๆ ตามข้อคำถามทั้ง 6 คำถาม สำหรับใช้ในการ ตัดสินใจเพื่อให้องค์กรสามารถเลือกใช้เทคโนโลยี </a:t>
            </a:r>
            <a:r>
              <a:rPr lang="en-GB" dirty="0"/>
              <a:t>Blockchain </a:t>
            </a:r>
            <a:r>
              <a:rPr lang="th-TH" dirty="0"/>
              <a:t>ได้อย่างเหมาะสม อีกทั้งยังสามารถนำเทคโนโลยี </a:t>
            </a:r>
            <a:r>
              <a:rPr lang="en-GB" dirty="0"/>
              <a:t>Blockchain </a:t>
            </a:r>
            <a:r>
              <a:rPr lang="th-TH" dirty="0"/>
              <a:t>มาใช้เพื่อแก้ปัญหาการทำงานในอดีต และก่อให้เกิดประโยชน์ต่อการวางแผนการทำงานในอนาคตได้ ดังแสดงในรูปภาพ</a:t>
            </a:r>
            <a:endParaRPr lang="en-GB" b="0" i="0" dirty="0">
              <a:solidFill>
                <a:srgbClr val="222222"/>
              </a:solidFill>
              <a:effectLst/>
              <a:latin typeface="Roboto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48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0" i="0" dirty="0">
              <a:solidFill>
                <a:srgbClr val="222222"/>
              </a:solidFill>
              <a:effectLst/>
              <a:latin typeface="Roboto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27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H SarabunPSK" panose="020B0500040200020003" pitchFamily="34" charset="-34"/>
              </a:rPr>
              <a:t>เงินดิจิทัล (</a:t>
            </a:r>
            <a:r>
              <a:rPr lang="en-US" sz="1800" dirty="0">
                <a:effectLst/>
                <a:latin typeface="TH SarabunPSK" panose="020B0500040200020003" pitchFamily="34" charset="-34"/>
                <a:ea typeface="Franklin Gothic Book" panose="020B0503020102020204" pitchFamily="34" charset="0"/>
                <a:cs typeface="LilyUPC" panose="020B0604020202020204" pitchFamily="34" charset="-34"/>
              </a:rPr>
              <a:t>Cryptocurrency</a:t>
            </a:r>
            <a:r>
              <a:rPr lang="th-TH" sz="1800" dirty="0">
                <a:effectLst/>
                <a:latin typeface="TH SarabunPSK" panose="020B0500040200020003" pitchFamily="34" charset="-34"/>
                <a:ea typeface="Franklin Gothic Book" panose="020B0503020102020204" pitchFamily="34" charset="0"/>
                <a:cs typeface="LilyUPC" panose="020B0604020202020204" pitchFamily="34" charset="-34"/>
              </a:rPr>
              <a:t> </a:t>
            </a:r>
            <a:r>
              <a:rPr lang="th-TH" sz="2800" dirty="0"/>
              <a:t>สกุลเงินดิจิทัลซึ่งมีมูลค่าเหมือนกับธนบัตรในสกุลเงินประเทศต่าง ๆ และ ถูกใช้เป็นสื่อกลางในการแลกเปลี่ยนแบบดิจิทัล</a:t>
            </a:r>
            <a:endParaRPr lang="th-TH" sz="1800" dirty="0">
              <a:effectLst/>
              <a:latin typeface="TH SarabunPSK" panose="020B0500040200020003" pitchFamily="34" charset="-34"/>
              <a:ea typeface="Franklin Gothic Book" panose="020B0503020102020204" pitchFamily="34" charset="0"/>
              <a:cs typeface="LilyUPC" panose="020B0604020202020204" pitchFamily="34" charset="-34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sz="1800" dirty="0">
                <a:effectLst/>
                <a:latin typeface="Franklin Gothic Book" panose="020B0503020102020204" pitchFamily="34" charset="0"/>
                <a:ea typeface="Franklin Gothic Book" panose="020B0503020102020204" pitchFamily="34" charset="0"/>
                <a:cs typeface="TH SarabunPSK" panose="020B0500040200020003" pitchFamily="34" charset="-34"/>
              </a:rPr>
              <a:t>บริการพิสูจน์ทราบ (</a:t>
            </a:r>
            <a:r>
              <a:rPr lang="en-US" sz="1800" dirty="0">
                <a:effectLst/>
                <a:latin typeface="TH SarabunPSK" panose="020B0500040200020003" pitchFamily="34" charset="-34"/>
                <a:ea typeface="Franklin Gothic Book" panose="020B0503020102020204" pitchFamily="34" charset="0"/>
                <a:cs typeface="LilyUPC" panose="020B0604020202020204" pitchFamily="34" charset="-34"/>
              </a:rPr>
              <a:t>Proof of Services)</a:t>
            </a:r>
            <a:r>
              <a:rPr lang="th-TH" sz="1800" dirty="0">
                <a:effectLst/>
                <a:latin typeface="TH SarabunPSK" panose="020B0500040200020003" pitchFamily="34" charset="-34"/>
                <a:ea typeface="Franklin Gothic Book" panose="020B0503020102020204" pitchFamily="34" charset="0"/>
                <a:cs typeface="LilyUPC" panose="020B0604020202020204" pitchFamily="34" charset="-34"/>
              </a:rPr>
              <a:t> คือ </a:t>
            </a:r>
            <a:r>
              <a:rPr lang="th-TH" sz="2800" dirty="0"/>
              <a:t>การประยุกต์ใช้เทคโนโลยี </a:t>
            </a:r>
            <a:r>
              <a:rPr lang="en-GB" sz="2800" dirty="0"/>
              <a:t>Blockchain </a:t>
            </a:r>
            <a:r>
              <a:rPr lang="th-TH" sz="2800" dirty="0"/>
              <a:t>ในการ บรรจุข้อมูลแบบอัตโนมัติ มักจะถูกนำไปประยุกต์ใช้โดยหน่วยงานภาครัฐ ซึ่งทำหน้าที่เกี่ยวกับการบริการประชาชน</a:t>
            </a:r>
            <a:endParaRPr lang="th-TH" sz="1800" dirty="0">
              <a:effectLst/>
              <a:latin typeface="TH SarabunPSK" panose="020B0500040200020003" pitchFamily="34" charset="-34"/>
              <a:ea typeface="Franklin Gothic Book" panose="020B0503020102020204" pitchFamily="34" charset="0"/>
              <a:cs typeface="LilyUPC" panose="020B0604020202020204" pitchFamily="34" charset="-34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b="0" i="0" dirty="0">
                <a:solidFill>
                  <a:srgbClr val="222222"/>
                </a:solidFill>
                <a:effectLst/>
                <a:latin typeface="TH SarabunPSK" panose="020B0500040200020003" pitchFamily="34" charset="-34"/>
                <a:cs typeface="LilyUPC" panose="020B0604020202020204" pitchFamily="34" charset="-34"/>
              </a:rPr>
              <a:t>Smart Contact </a:t>
            </a:r>
            <a:r>
              <a:rPr lang="th-TH" sz="1800" b="0" i="0" dirty="0">
                <a:solidFill>
                  <a:srgbClr val="222222"/>
                </a:solidFill>
                <a:effectLst/>
                <a:latin typeface="TH SarabunPSK" panose="020B0500040200020003" pitchFamily="34" charset="-34"/>
                <a:cs typeface="LilyUPC" panose="020B0604020202020204" pitchFamily="34" charset="-34"/>
              </a:rPr>
              <a:t>สัญญาอัจฉริยะ สั</a:t>
            </a:r>
            <a:r>
              <a:rPr lang="th-TH" dirty="0"/>
              <a:t>ญญาอัจฉริยะ คือ โปรแกรมคอมพิวเตอร์ที่สามารถดำเนินการตามข้อตกลง โดยอัตโนมัติทันทีที่เกิดเหตุการณ์ตามเงื่อนไขในสัญญาซึ่งได้มีการระบุถึง เงื่อนไข หรือเหตุการณ์ดังกล่าวไว้ล่วงหน้าแล้ว โดยไม่ต้องมีคนกลาง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h-TH" dirty="0"/>
              <a:t>ระบบ/บริการอัตโนมัติ (</a:t>
            </a:r>
            <a:r>
              <a:rPr lang="en-GB" dirty="0"/>
              <a:t>Decentralized Autonomous Systems/Services)</a:t>
            </a:r>
            <a:r>
              <a:rPr lang="th-TH" dirty="0"/>
              <a:t> ถูกมองว่าเป็นพัฒนาการขั้นสูงสุดสำหรับการพัฒนา </a:t>
            </a:r>
            <a:r>
              <a:rPr lang="en-GB" dirty="0"/>
              <a:t>Application </a:t>
            </a:r>
            <a:r>
              <a:rPr lang="th-TH" dirty="0"/>
              <a:t>บนเทคโนโลยี </a:t>
            </a:r>
            <a:r>
              <a:rPr lang="en-GB" dirty="0"/>
              <a:t>Blockchain </a:t>
            </a:r>
            <a:r>
              <a:rPr lang="th-TH" dirty="0"/>
              <a:t>คือ </a:t>
            </a:r>
            <a:r>
              <a:rPr lang="th-TH" dirty="0" err="1"/>
              <a:t>การทำ</a:t>
            </a:r>
            <a:r>
              <a:rPr lang="th-TH" dirty="0"/>
              <a:t>ให้คอมพิวเตอร์สามารถ คุยกันเองเพื่อบริหารกิจการได้เองแบบอัตโนมัติ โดยไม่ต้องอาศัยการตัดสินใจ ของมนุษย์ หรือไม่ต้องมีมนุษย์เข้ามาเกี่ยวข้อง ที่เรียกว่า “องค์กรอัตโนมัติ กระจายศูนย์ (</a:t>
            </a:r>
            <a:r>
              <a:rPr lang="en-GB" dirty="0"/>
              <a:t>Decentralized Autonomous Organization: DAO) </a:t>
            </a:r>
            <a:r>
              <a:rPr lang="th-TH" dirty="0"/>
              <a:t>โดยการแปลงสัญญาและข้อตกลงทั้งหมดขององค์กรหรืออะไรก็ตาม ให้อยู่ในรูปแบบของ “สัญญาอัจฉริยะ (</a:t>
            </a:r>
            <a:r>
              <a:rPr lang="en-GB" dirty="0"/>
              <a:t>Smart Contracts)</a:t>
            </a:r>
            <a:endParaRPr lang="en-GB" b="0" i="0" dirty="0">
              <a:solidFill>
                <a:srgbClr val="222222"/>
              </a:solidFill>
              <a:effectLst/>
              <a:latin typeface="Roboto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09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i="0" dirty="0">
                <a:solidFill>
                  <a:srgbClr val="222222"/>
                </a:solidFill>
                <a:effectLst/>
                <a:latin typeface="Sukhumvit Bold"/>
              </a:rPr>
              <a:t>สามบริษัทด้าน </a:t>
            </a:r>
            <a:r>
              <a:rPr lang="en-GB" b="1" i="0" dirty="0">
                <a:solidFill>
                  <a:srgbClr val="222222"/>
                </a:solidFill>
                <a:effectLst/>
                <a:latin typeface="Sukhumvit Bold"/>
              </a:rPr>
              <a:t>Blockchain </a:t>
            </a:r>
            <a:r>
              <a:rPr lang="th-TH" b="1" i="0" dirty="0">
                <a:solidFill>
                  <a:srgbClr val="222222"/>
                </a:solidFill>
                <a:effectLst/>
                <a:latin typeface="Sukhumvit Bold"/>
              </a:rPr>
              <a:t>ในไทยติดอัน</a:t>
            </a:r>
            <a:r>
              <a:rPr lang="th-TH" b="1" i="0" dirty="0" err="1">
                <a:solidFill>
                  <a:srgbClr val="222222"/>
                </a:solidFill>
                <a:effectLst/>
                <a:latin typeface="Sukhumvit Bold"/>
              </a:rPr>
              <a:t>ดั</a:t>
            </a:r>
            <a:r>
              <a:rPr lang="th-TH" b="1" i="0" dirty="0">
                <a:solidFill>
                  <a:srgbClr val="222222"/>
                </a:solidFill>
                <a:effectLst/>
                <a:latin typeface="Sukhumvit Bold"/>
              </a:rPr>
              <a:t>บท็อป 10 สตาร์ท</a:t>
            </a:r>
            <a:r>
              <a:rPr lang="th-TH" b="1" i="0" dirty="0" err="1">
                <a:solidFill>
                  <a:srgbClr val="222222"/>
                </a:solidFill>
                <a:effectLst/>
                <a:latin typeface="Sukhumvit Bold"/>
              </a:rPr>
              <a:t>อัพ</a:t>
            </a:r>
            <a:r>
              <a:rPr lang="th-TH" b="1" i="0" dirty="0">
                <a:solidFill>
                  <a:srgbClr val="222222"/>
                </a:solidFill>
                <a:effectLst/>
                <a:latin typeface="Sukhumvit Bold"/>
              </a:rPr>
              <a:t>ที่มีมูลค่าการระดมทุนมากที่สุด</a:t>
            </a:r>
            <a:endParaRPr lang="en-GB" b="1" i="0" dirty="0">
              <a:solidFill>
                <a:srgbClr val="222222"/>
              </a:solidFill>
              <a:effectLst/>
              <a:latin typeface="Sukhumvit Bold"/>
            </a:endParaRPr>
          </a:p>
          <a:p>
            <a:pPr algn="l" fontAlgn="base"/>
            <a:endParaRPr lang="en-GB" b="1" i="0" dirty="0">
              <a:solidFill>
                <a:srgbClr val="222222"/>
              </a:solidFill>
              <a:effectLst/>
              <a:latin typeface="Sukhumvit Bold"/>
            </a:endParaRPr>
          </a:p>
          <a:p>
            <a:pPr algn="l" fontAlgn="base"/>
            <a:r>
              <a:rPr lang="en-GB" b="1" i="0" dirty="0" err="1">
                <a:solidFill>
                  <a:srgbClr val="222222"/>
                </a:solidFill>
                <a:effectLst/>
                <a:latin typeface="Sukhumvit Bold"/>
              </a:rPr>
              <a:t>Omise</a:t>
            </a:r>
            <a:endParaRPr lang="en-GB" b="1" i="0" dirty="0">
              <a:solidFill>
                <a:srgbClr val="222222"/>
              </a:solidFill>
              <a:effectLst/>
              <a:latin typeface="Sukhumvit Bold"/>
            </a:endParaRPr>
          </a:p>
          <a:p>
            <a:pPr algn="l" fontAlgn="base"/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โดยบริษัทแรกนั้นก็คือสตาร์ท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อัพ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ลูกครึ่งไทย-ญี่ปุ่น ผู้อยู่เบื้องหลังเหรียญ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คริป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โตอันดับที่ 29 ของโลกในขณะนี้อย่าง</a:t>
            </a:r>
            <a:r>
              <a:rPr lang="en-GB" b="0" i="0" u="none" strike="noStrike" dirty="0" err="1">
                <a:solidFill>
                  <a:srgbClr val="4AC5DB"/>
                </a:solidFill>
                <a:effectLst/>
                <a:latin typeface="Tahoma" panose="020B0604030504040204" pitchFamily="34" charset="0"/>
                <a:hlinkClick r:id="rId3"/>
              </a:rPr>
              <a:t>OmiseGO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นามว่า </a:t>
            </a:r>
            <a:r>
              <a:rPr lang="en-GB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Omise</a:t>
            </a:r>
            <a:r>
              <a:rPr lang="en-GB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ที่ได้ถูกจัดให้อยู่ในอันดับหนึ่งของลิสต์บริษัทสตาร์ท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อัพ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ที่มีมูลค่าการระดมทุนมากที่สุดในประเทศไทย โดยจำนวนมูลค่าของการระดมทุนทั้งหมดนั้นอยู่ที่ 45 ล้านดอลลาร์ หรือประมาณ 1.4 พันล้านบาท บริษัทสตาร์ท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อัพ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ดังกล่าวเป็นผู้ให้บริการทางด้านแพลทฟอร์มการจ่ายเงินชื่อดังที่ถูกร่วมก่อตั้งระหว่างคนไทยกับคนญี่ปุ่น โดยก่อนหน้านี้พวกเขาได้เข้าซื้อแพลทฟอร์ม </a:t>
            </a:r>
            <a:r>
              <a:rPr lang="en-GB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payment gateway 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ชื่อดังอย่าง</a:t>
            </a:r>
            <a:r>
              <a:rPr lang="th-TH" b="0" i="0" u="none" strike="noStrike" dirty="0">
                <a:solidFill>
                  <a:srgbClr val="4AC5DB"/>
                </a:solidFill>
                <a:effectLst/>
                <a:latin typeface="Tahoma" panose="020B0604030504040204" pitchFamily="34" charset="0"/>
                <a:hlinkClick r:id="rId4"/>
              </a:rPr>
              <a:t>เพ</a:t>
            </a:r>
            <a:r>
              <a:rPr lang="th-TH" b="0" i="0" u="none" strike="noStrike" dirty="0" err="1">
                <a:solidFill>
                  <a:srgbClr val="4AC5DB"/>
                </a:solidFill>
                <a:effectLst/>
                <a:latin typeface="Tahoma" panose="020B0604030504040204" pitchFamily="34" charset="0"/>
                <a:hlinkClick r:id="rId4"/>
              </a:rPr>
              <a:t>ย์ส</a:t>
            </a:r>
            <a:r>
              <a:rPr lang="th-TH" b="0" i="0" u="none" strike="noStrike" dirty="0">
                <a:solidFill>
                  <a:srgbClr val="4AC5DB"/>
                </a:solidFill>
                <a:effectLst/>
                <a:latin typeface="Tahoma" panose="020B0604030504040204" pitchFamily="34" charset="0"/>
                <a:hlinkClick r:id="rId4"/>
              </a:rPr>
              <a:t>บาย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 ไปแล้ว</a:t>
            </a:r>
          </a:p>
          <a:p>
            <a:pPr algn="l" fontAlgn="base"/>
            <a:endParaRPr lang="th-TH" b="0" i="0" dirty="0">
              <a:solidFill>
                <a:srgbClr val="27282D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Bitkub</a:t>
            </a:r>
            <a:endParaRPr lang="en-GB" b="1" i="0" dirty="0">
              <a:solidFill>
                <a:srgbClr val="27282D"/>
              </a:solidFill>
              <a:effectLst/>
              <a:latin typeface="Tahoma" panose="020B0604030504040204" pitchFamily="34" charset="0"/>
            </a:endParaRPr>
          </a:p>
          <a:p>
            <a:pPr algn="l" fontAlgn="base"/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บริษัทสตาร์ท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อัพ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ที่สองก็คือ ผู้ให้บริการแลกเปลี่ยนเหรียญ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คริป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โตในไทยที่เพิ่งจะได้ใบอนุญาตประกอบกิจการธุรกิจสินทรัพย์ดิจิทัลจาก </a:t>
            </a:r>
            <a:r>
              <a:rPr lang="th-TH" b="0" i="0" u="none" strike="noStrike" dirty="0">
                <a:solidFill>
                  <a:srgbClr val="4AC5DB"/>
                </a:solidFill>
                <a:effectLst/>
                <a:latin typeface="Tahoma" panose="020B0604030504040204" pitchFamily="34" charset="0"/>
                <a:hlinkClick r:id="rId5"/>
              </a:rPr>
              <a:t>ก.ล.ต.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 ไปเมื่อไม่นานมานี้นามว่า </a:t>
            </a:r>
            <a:r>
              <a:rPr lang="en-GB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Bitkub</a:t>
            </a:r>
            <a:endParaRPr lang="en-GB" b="0" i="0" dirty="0">
              <a:solidFill>
                <a:srgbClr val="27282D"/>
              </a:solidFill>
              <a:effectLst/>
              <a:latin typeface="Tahoma" panose="020B0604030504040204" pitchFamily="34" charset="0"/>
            </a:endParaRPr>
          </a:p>
          <a:p>
            <a:pPr algn="l" fontAlgn="base"/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โดยทางสมาคมฟินเท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็ค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นั้นได้จัดให้พวกเขาอยู่ที่อันดับ 8 เนื่องจากระดมทุนไปได้ถึง 67 ล้านบาท ซึ่ง </a:t>
            </a:r>
            <a:r>
              <a:rPr lang="en-GB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Bitkub</a:t>
            </a:r>
            <a:r>
              <a:rPr lang="en-GB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นั้นถูกเปิดตัวอย่างเป็นทางการเมื่อปี 2018 ที่ผ่านมาด้วยผู้ก่อตั้งชาวไทย</a:t>
            </a:r>
            <a:r>
              <a:rPr lang="th-TH" b="0" i="0" u="none" strike="noStrike" dirty="0">
                <a:solidFill>
                  <a:srgbClr val="4AC5DB"/>
                </a:solidFill>
                <a:effectLst/>
                <a:latin typeface="Tahoma" panose="020B0604030504040204" pitchFamily="34" charset="0"/>
                <a:hlinkClick r:id="rId6"/>
              </a:rPr>
              <a:t>ทั้งหมดสามคน</a:t>
            </a:r>
            <a:endParaRPr lang="th-TH" b="0" i="0" u="none" strike="noStrike" dirty="0">
              <a:solidFill>
                <a:srgbClr val="4AC5DB"/>
              </a:solidFill>
              <a:effectLst/>
              <a:latin typeface="Tahoma" panose="020B0604030504040204" pitchFamily="34" charset="0"/>
            </a:endParaRPr>
          </a:p>
          <a:p>
            <a:pPr algn="l" fontAlgn="base"/>
            <a:endParaRPr lang="th-TH" b="0" i="0" u="none" strike="noStrike" dirty="0">
              <a:solidFill>
                <a:srgbClr val="4AC5DB"/>
              </a:solidFill>
              <a:effectLst/>
              <a:latin typeface="Tahoma" panose="020B0604030504040204" pitchFamily="34" charset="0"/>
            </a:endParaRPr>
          </a:p>
          <a:p>
            <a:pPr algn="l" fontAlgn="base"/>
            <a:r>
              <a:rPr lang="en-GB" b="1" i="0" dirty="0">
                <a:solidFill>
                  <a:srgbClr val="222222"/>
                </a:solidFill>
                <a:effectLst/>
                <a:latin typeface="Sukhumvit Bold"/>
              </a:rPr>
              <a:t>Money Table</a:t>
            </a:r>
          </a:p>
          <a:p>
            <a:pPr algn="l" fontAlgn="base"/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เป็นบริษัทสตาร์ท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อัพ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ที่ให้บริการทางด้านแพลทฟอร์มที่ต้องการลดความซับซ้อนของพนักงานบริษัทด้วยเทคโนโลยี </a:t>
            </a:r>
            <a:r>
              <a:rPr lang="en-GB" b="0" i="0" u="none" strike="noStrike" dirty="0">
                <a:solidFill>
                  <a:srgbClr val="4AC5DB"/>
                </a:solidFill>
                <a:effectLst/>
                <a:latin typeface="Tahoma" panose="020B0604030504040204" pitchFamily="34" charset="0"/>
                <a:hlinkClick r:id="rId7" tooltip="Blockchain คืออะไร"/>
              </a:rPr>
              <a:t>blockchain</a:t>
            </a:r>
            <a:r>
              <a:rPr lang="en-GB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รวมถึงเครือข่ายการเก็บข้อมูลแบบ </a:t>
            </a:r>
            <a:r>
              <a:rPr lang="en-GB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decentralized</a:t>
            </a:r>
          </a:p>
          <a:p>
            <a:pPr algn="l" fontAlgn="base"/>
            <a:endParaRPr lang="th-TH" b="0" i="0" dirty="0">
              <a:solidFill>
                <a:srgbClr val="27282D"/>
              </a:solidFill>
              <a:effectLst/>
              <a:latin typeface="Tahoma" panose="020B0604030504040204" pitchFamily="34" charset="0"/>
            </a:endParaRPr>
          </a:p>
          <a:p>
            <a:pPr algn="l" fontAlgn="base"/>
            <a:endParaRPr lang="th-TH" b="0" i="0" dirty="0">
              <a:solidFill>
                <a:srgbClr val="27282D"/>
              </a:solidFill>
              <a:effectLst/>
              <a:latin typeface="Tahom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993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สกุลเงินดิจิตอลเป็นระบบที่ช่วยให้การชำระเงินของ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การทำ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ธุรกรรมออนไลน์ปลอดภัยที่เป็นตัวเงินในแง่ของ "โท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เค็น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" เสมือนจริงที่เป็นตัวแทนรายการบัญชีแยกประเภทภายในระบบของตัวเอง "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คริป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โต" หมายถึงข้อเท็จจริงที่ว่ามีการใช้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อัลกอริธึม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ในการเข้ารหัสและเทคนิคการเข้ารหัสที่หลากหลายเช่นการเข้ารหัสเส้นโค้งวงรี, คู่คีย์สาธารณะและส่วนตัวและ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ฟั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งก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์ชั่น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แฮช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pPr algn="l"/>
            <a:r>
              <a:rPr lang="en-GB" b="1" i="0" dirty="0">
                <a:solidFill>
                  <a:srgbClr val="222222"/>
                </a:solidFill>
                <a:effectLst/>
                <a:latin typeface="Sarabun"/>
              </a:rPr>
              <a:t>Cryptocurrency </a:t>
            </a:r>
            <a:r>
              <a:rPr lang="th-TH" b="1" i="0" dirty="0">
                <a:solidFill>
                  <a:srgbClr val="222222"/>
                </a:solidFill>
                <a:effectLst/>
                <a:latin typeface="Sarabun"/>
              </a:rPr>
              <a:t>สกุลเงินดิจิตอล”</a:t>
            </a:r>
            <a:r>
              <a:rPr lang="th-TH" b="0" i="0" dirty="0">
                <a:solidFill>
                  <a:srgbClr val="222222"/>
                </a:solidFill>
                <a:effectLst/>
                <a:latin typeface="Sarabun"/>
              </a:rPr>
              <a:t> ที่สร้างขึ้นด้วยโปรโตคอลการเข้ารหัสลับที่ทำให้</a:t>
            </a:r>
            <a:r>
              <a:rPr lang="th-TH" b="0" i="0" dirty="0" err="1">
                <a:solidFill>
                  <a:srgbClr val="222222"/>
                </a:solidFill>
                <a:effectLst/>
                <a:latin typeface="Sarabun"/>
              </a:rPr>
              <a:t>การทำ</a:t>
            </a:r>
            <a:r>
              <a:rPr lang="th-TH" b="0" i="0" dirty="0">
                <a:solidFill>
                  <a:srgbClr val="222222"/>
                </a:solidFill>
                <a:effectLst/>
                <a:latin typeface="Sarabun"/>
              </a:rPr>
              <a:t>ธุรกรรมมีความปลอดภัยและยากที่จะปลอมแปลงมันได้</a:t>
            </a:r>
            <a:br>
              <a:rPr lang="th-TH" b="0" i="0" dirty="0">
                <a:solidFill>
                  <a:srgbClr val="222222"/>
                </a:solidFill>
                <a:effectLst/>
                <a:latin typeface="Sarabun"/>
              </a:rPr>
            </a:br>
            <a:r>
              <a:rPr lang="th-TH" b="0" i="0" dirty="0">
                <a:solidFill>
                  <a:srgbClr val="222222"/>
                </a:solidFill>
                <a:effectLst/>
                <a:latin typeface="Sarabun"/>
              </a:rPr>
              <a:t>คุณสมบัติที่สำคัญที่สุดของ </a:t>
            </a:r>
            <a:r>
              <a:rPr lang="en-GB" b="0" i="0" dirty="0">
                <a:solidFill>
                  <a:srgbClr val="222222"/>
                </a:solidFill>
                <a:effectLst/>
                <a:latin typeface="Sarabun"/>
              </a:rPr>
              <a:t>Cryptocurrency </a:t>
            </a:r>
            <a:r>
              <a:rPr lang="th-TH" b="0" i="0" dirty="0">
                <a:solidFill>
                  <a:srgbClr val="222222"/>
                </a:solidFill>
                <a:effectLst/>
                <a:latin typeface="Sarabun"/>
              </a:rPr>
              <a:t>คือมันไม่ได้ถูกควบคุมโดยส่วนกลาง ลักษณะการกระจายอำนาจของ </a:t>
            </a:r>
            <a:r>
              <a:rPr lang="en-GB" b="0" i="0" u="none" strike="noStrike" dirty="0">
                <a:solidFill>
                  <a:srgbClr val="1770D6"/>
                </a:solidFill>
                <a:effectLst/>
                <a:latin typeface="Sarabun"/>
                <a:hlinkClick r:id="rId3"/>
              </a:rPr>
              <a:t>Blockchain</a:t>
            </a:r>
            <a:r>
              <a:rPr lang="en-GB" b="0" i="0" dirty="0">
                <a:solidFill>
                  <a:srgbClr val="222222"/>
                </a:solidFill>
                <a:effectLst/>
                <a:latin typeface="Sarabun"/>
              </a:rPr>
              <a:t> </a:t>
            </a:r>
            <a:r>
              <a:rPr lang="th-TH" b="0" i="0" dirty="0">
                <a:solidFill>
                  <a:srgbClr val="222222"/>
                </a:solidFill>
                <a:effectLst/>
                <a:latin typeface="Sarabun"/>
              </a:rPr>
              <a:t>ทำให้</a:t>
            </a:r>
            <a:r>
              <a:rPr lang="th-TH" b="0" i="0" dirty="0" err="1">
                <a:solidFill>
                  <a:srgbClr val="222222"/>
                </a:solidFill>
                <a:effectLst/>
                <a:latin typeface="Sarabun"/>
              </a:rPr>
              <a:t>การทำ</a:t>
            </a:r>
            <a:r>
              <a:rPr lang="th-TH" b="0" i="0" dirty="0">
                <a:solidFill>
                  <a:srgbClr val="222222"/>
                </a:solidFill>
                <a:effectLst/>
                <a:latin typeface="Sarabun"/>
              </a:rPr>
              <a:t>ธุรกรรม</a:t>
            </a:r>
            <a:r>
              <a:rPr lang="th-TH" b="0" i="0" dirty="0" err="1">
                <a:solidFill>
                  <a:srgbClr val="222222"/>
                </a:solidFill>
                <a:effectLst/>
                <a:latin typeface="Sarabun"/>
              </a:rPr>
              <a:t>ต่างๆ</a:t>
            </a:r>
            <a:r>
              <a:rPr lang="th-TH" b="0" i="0" dirty="0">
                <a:solidFill>
                  <a:srgbClr val="222222"/>
                </a:solidFill>
                <a:effectLst/>
                <a:latin typeface="Sarabun"/>
              </a:rPr>
              <a:t> ได้ง่ายขึ้น โดยเฉพาะสำหรับการถ่ายโอนเงินนั้นง่ายขึ้นโดยผ่านการใช้กุญแจสาธารณะและกุญแจส่วนตัวเพื่อความปลอดภัยและความเป็นส่วนตัว การถ่ายโอนเหล่านี้สามารถทำได้ด้วยค่าธรรมเนียมการดำเนินการที่น้อยที่สุดช่วยให้ผู้ใช้สามารถหลีกเลี่ยงค่าธรรมเนียมสูงที่เรียกเก็บโดยสถาบันการเงินแบบดั้งเดิม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11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inherit"/>
              </a:rPr>
              <a:t>Blockchain </a:t>
            </a:r>
            <a:r>
              <a:rPr lang="th-TH" b="0" i="0" dirty="0">
                <a:solidFill>
                  <a:srgbClr val="222222"/>
                </a:solidFill>
                <a:effectLst/>
                <a:latin typeface="inherit"/>
              </a:rPr>
              <a:t>ฐานข้อมูลที่ถูกกระจายให้แต่ละคนถือร่วมกัน 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ข้อมูลที่อยู่บน </a:t>
            </a:r>
            <a:r>
              <a:rPr lang="en-GB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Blockchain 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จะสามารถเข้าถึงได้ทุกคน จะไม่ได้ถูกเก็บไว้ในที่ใดที่หนึ่งเพียงแห่งเดียว หมายความว่าข้อมูลที่ถูกบันทึกบน </a:t>
            </a:r>
            <a:r>
              <a:rPr lang="en-GB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Blockchain 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จะถูกเปิดเผยเป็นสาธารณะและสามารถถูกเข้ามาตรวจสอบได้ ข้อมูลเหล่านี้จะไม่มีส่วนกลางเข้ามาทำหน้าที่ควบคุมและปกป้อง ดังนั้นนักแฮ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็ค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จะไม่สามารถเข้ามาแฮ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็ค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ข้อมูลนี้ได้ เนื่องจากว่าไม่มีจุดศูนย์กลางให้โจมตี นั่นหมายความว่าหากพวกเขาต้องการจะแฮ</a:t>
            </a:r>
            <a:r>
              <a:rPr lang="th-TH" b="0" i="0" dirty="0" err="1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็ค</a:t>
            </a:r>
            <a:r>
              <a:rPr lang="th-TH" b="0" i="0" dirty="0">
                <a:solidFill>
                  <a:srgbClr val="27282D"/>
                </a:solidFill>
                <a:effectLst/>
                <a:latin typeface="Tahoma" panose="020B0604030504040204" pitchFamily="34" charset="0"/>
              </a:rPr>
              <a:t>เพื่อเปลี่ยนแปลงข้อมูลนั้น พวกเขาจะต้องโจมตีฐานข้อมูลที่ถูกกระจายออกไปทั้งหมดในเวลาพร้อมกัน อีกทั้งคอมพิวเตอร์หลายพันเครื่องหลายล้านเครื่องจะเข้ามาดูแลข้อมูลดังกล่าวทำให้ทุกคนสามารถเข้าถึงข้อมูลนี้ได้หมด</a:t>
            </a:r>
            <a:endParaRPr lang="th-TH" b="0" i="0" dirty="0">
              <a:solidFill>
                <a:srgbClr val="222222"/>
              </a:solidFill>
              <a:effectLst/>
              <a:latin typeface="Sukhumvit Bold"/>
            </a:endParaRPr>
          </a:p>
          <a:p>
            <a:endParaRPr lang="th-TH" b="0" i="0" dirty="0">
              <a:solidFill>
                <a:srgbClr val="222222"/>
              </a:solidFill>
              <a:effectLst/>
              <a:latin typeface="Sarabun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แม้ว่าหนึ่งในเทคโนโลยีที่อยู่เบื้องหลังฟิน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เทค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และกำลังถูกจับตามองอย่างมากก็คงหนีไม่พ้น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(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บล็อกเชน) หลายคนโดยเฉพาะในกลุ่มนักลงทุนรุ่นใหม่อาจคิดเพียงว่า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ก็คือเทคโนโลยีที่เกิดขึ้นมา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พร้อมๆ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กับ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Bitcoin Cryptocurrency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ชื่อดังและตามมาอีกหลายสกุลเงินดิจิทัล แต่ ในมุมมองของ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Roboto"/>
              </a:rPr>
              <a:t>Techgnology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 Developer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นั้นกลับมองว่าบล็อกเชนสามารถนำมาสร้างประโยชน์ในภาคอุตสาหกรรมอื่นได้อีกมากมาย จนคิดไปไกลถึงขั้นว่าจะกลายเป็นถนนเส้นใหม่ที่เชื่อมต่อโลกดิจิทัลไว้ด้วยกัน ในแบบที่ทุกคนบนโลกสามารถแชร์ข้อมูลกันไปมาหากันได้โดยไม่ต้องมีศูนย์กลางข้อมูลอีกต่อไป</a:t>
            </a:r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78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68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 i="0" dirty="0">
                <a:solidFill>
                  <a:srgbClr val="F1592A"/>
                </a:solidFill>
                <a:effectLst/>
                <a:latin typeface="Roboto"/>
              </a:rPr>
              <a:t>"บล็อกเชน"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 เป็นนวัตกรรมเทคโนโลยีใหม่ที่คิดค้นขึ้นมาเพื่อความปลอดภัยสำหรับข้อมูลที่เปิดเผยได้ โดยมีแนวคิดว่า การสร้างข้อมูลที่ทุกฝ่ายยอมรับซึ่งกันและกัน จากนั้น นำข้อมูลบันทึกลงในกล่องสี่เหลี่ยมโดยมีข้อมูลเหมือนกันทุกกล่อง (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Block)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และเชื่อมโยงข้อมูลระหว่างกันแบบห่วงโซ่ (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Chain)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ทำให้บล็อกเชนไม่ต้องผ่านตัวกลางในการส่งข้อมูลอีกต่อไป </a:t>
            </a:r>
          </a:p>
          <a:p>
            <a:endParaRPr lang="th-TH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ในอนาคตบริษัทที่จะเติบโตได้จะเป็นเพียงกลุ่มบริษัทที่สามารถรวบรวมสินค้า และบริการเข้ามาให้บริการแบบเป็นธรรม มีความน่าเชื่อถือ และท้ายที่สุดสามารถดำเนินการได้ตามสัญญาที่ตกลงไว้ ซึ่งจะสังเกตเห็นว่า บริษัทยุคใหม่เริ่มไม่มีสินค้าเป็นของตนเอง แต่จะมีการรวบรวมสินค้า และบริการนั้น ๆ ไว้ แล้วขายบริการนั้น ๆ โดยที่ไม่ต้องสต๊อกสินค้าแต่อย่างใด เช่น ผู้ให้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บริ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การอูเบอร์ เป็นหนึ่งในผู้ให้บริการรถขนส่งสาธารณะแบบตัวกลาง ซึ่งโดยตัวบริษัทเองไม่ได้มีรถไว้คอยให้บริการ แต่เป็นการรวบรวมผู้ขับ และรถยนต์รุ่นต่าง ๆ ที่นำเสนอให้บริการโดยผู้ขับขี่เองมาให้บริการผ่าน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แอปพลิเคชั่น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เทรนด์ของ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การทำ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ธุรกิจเช่นนี้จะเกิดขึ้นอีกมากมายในอนาคต และท้ายที่สุด บล็อกเชนก็จะเข้าไปสอดแทรกการจัดการภายในเพื่อให้เกิดความโปร่งใส และยุติธรรมมากกว่าที่แพลตฟอร์มใดเคยทำได้</a:t>
            </a:r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73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thaiDist"/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หลักการทำงานของเทคโนโลยี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ฐานข้อมูลจะถูกแชร์ให้กับทุก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ที่อยู่ในเครือข่ายและการทำงานของเทคโนโลยี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จะไม่มีเครื่องใดเครื่องหนึ่งเป็นศูนย์กลาง</a:t>
            </a:r>
            <a:r>
              <a:rPr lang="en-GB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หรือเครื่องแม่ข่าย ซึ่งการทำงานแบบกระจายศูนย์นี้จะไม่ถูกควบคุมโดยคนเพียงคนเดียว แต่ทุก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จะได้รับสำเนาฐานข้อมูลเก็บไว้และจะมีการอ</a:t>
            </a:r>
            <a:r>
              <a:rPr lang="th-TH" sz="1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ัป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เดตฐานข้อมูลแบบอัตโนมัติเมื่อมีข้อมูลใหม่เกิดขึ้น </a:t>
            </a:r>
            <a:endParaRPr lang="en-GB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endParaRPr lang="en-GB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โดยแต่ละเครือข่าย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จะมีการกำหนดกฎเกณฑ์ในการตรวจสอบหรือที่เรียกว่า “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Consensus Protocol”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“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Consensus Mechanism”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ขึ้นมาเพื่อใช้ในเครือข่าย โดยหลักการทำงานพื้นฐานที่สำคัญของเทคโนโลยี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</a:p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231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1.เมื่อมีการร้องขอให้ทำ </a:t>
            </a:r>
            <a:r>
              <a:rPr lang="en-GB" dirty="0"/>
              <a:t>Transaction</a:t>
            </a:r>
          </a:p>
          <a:p>
            <a:r>
              <a:rPr lang="en-GB" dirty="0"/>
              <a:t>2.Transaction </a:t>
            </a:r>
            <a:r>
              <a:rPr lang="th-TH" dirty="0"/>
              <a:t>ถูกแพร่ไปยังเครือข่าย</a:t>
            </a:r>
          </a:p>
          <a:p>
            <a:r>
              <a:rPr lang="th-TH" dirty="0"/>
              <a:t>3.เครือข่ายตรวจสอบ</a:t>
            </a:r>
            <a:r>
              <a:rPr lang="th-TH" dirty="0" err="1"/>
              <a:t>การทำ</a:t>
            </a:r>
            <a:r>
              <a:rPr lang="th-TH" dirty="0"/>
              <a:t>ธุรกรรมโดยใช้อัลกอริทึม</a:t>
            </a:r>
          </a:p>
          <a:p>
            <a:r>
              <a:rPr lang="th-TH" dirty="0"/>
              <a:t>4.</a:t>
            </a:r>
            <a:r>
              <a:rPr lang="en-GB" dirty="0"/>
              <a:t>Transaction </a:t>
            </a:r>
            <a:r>
              <a:rPr lang="th-TH" dirty="0"/>
              <a:t>ถูกผนึกเข้ากับ </a:t>
            </a:r>
            <a:r>
              <a:rPr lang="en-GB" dirty="0"/>
              <a:t>transaction </a:t>
            </a:r>
            <a:r>
              <a:rPr lang="th-TH" dirty="0" err="1"/>
              <a:t>อื่นๆ</a:t>
            </a:r>
            <a:endParaRPr lang="th-TH" dirty="0"/>
          </a:p>
          <a:p>
            <a:r>
              <a:rPr lang="th-TH" dirty="0"/>
              <a:t>5.</a:t>
            </a:r>
            <a:r>
              <a:rPr lang="th-TH" b="0" i="1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บล็อกใหม่จะถูกเพิ่มเข้าไปใน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อย่างโปร่งใสและจะแก้ไขอีกไม่ได้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6.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เมื่อทำถูกต้องครบทุกขั้นตอน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การทำ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ธุรกรรมนั้นจึงจะสมบูรณ์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en-GB" i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38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จึงกล่าวได้ว่า; การทำงานของ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คือ เมื่อเกิด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การทำ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ธุรกรรม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ต่างๆ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ขึ้นในระบบ ข้อมูลจะถูกบันทึกแบบเข้ารหัสไว้เป็นบล็อกๆ และจะถูกเชื่อมโยง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ต่อๆ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กัน โดยที่จะไม่มีใครคนใดคนหนึ่งสามารถเข้าไปแก้ไขเปลี่ยนแปลงข้อมูลในบล็อก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ใดๆ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ได้เลย สาเหตุก็เพราะทุกคนต่างก็มีสำเนาหรือประวัติ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การทำ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ธุรกรรมทั้งหมดอยู่กับตัว จึงเป็นเรื่องที่ยากหรือเป็นไปไม่ได้หากจะมีใครซักคนเข้ามาแก้ไขหรือปลอมแปลงข้อมูลโดยปราศจากการรับรู้จากคนส่วนใหญ่ในระบบ โดยระบบที่สามารถตรวจสอบข้อมูลย้อนกลับได้ทั้งหมดนี้ถือเป็นเครื่องมือสำคัญที่สร้างความน่าเชื่อถือให้กับเทคโนโลยี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นั่นเอง</a:t>
            </a:r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th-TH" dirty="0"/>
              <a:t>อย่างไรก็ดี ในการออกแบบการทำงานของระบบ </a:t>
            </a:r>
            <a:r>
              <a:rPr lang="en-GB" dirty="0"/>
              <a:t>Blockchain </a:t>
            </a:r>
            <a:r>
              <a:rPr lang="th-TH" dirty="0"/>
              <a:t>ในการทำงานจริง อาจจะมีการออกแบบขั้นตอนการทำงานที่แตกต่างไปจากนี้ได้ขึ้นอยู่กับการออกแบบของแต่ละผู้ผลิตหรือแต่ละ </a:t>
            </a:r>
            <a:r>
              <a:rPr lang="en-GB" dirty="0"/>
              <a:t>Platform </a:t>
            </a:r>
            <a:r>
              <a:rPr lang="th-TH" dirty="0"/>
              <a:t>แต่อย่างน้อยจะต้องมี 4 ขั้นตอนหลักนี้ซึ่งถือได้ว่าเป็นหัวใจสำคัญของการทำงาน</a:t>
            </a:r>
            <a:r>
              <a:rPr lang="en-GB" dirty="0"/>
              <a:t>Blockchain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18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การจัดเก็บข้อมูลของเทคโนโลยี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จะถูกจัดเก็บในรูปแบบของ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โดยแต่ละ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จะเชื่อมโยงเข้าหา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ก่อนหน้าด้วยค่า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Hash Function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ก่อนหน้านี้เสมอ และจะเรียงร้อยต่อกันเป็น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Chain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ทำให้ยากต่อการปลอมแปลงแก้ไข และสามารถตรวจสอบความถูกต้องของข้อมูลได้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ทุกๆ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</a:t>
            </a:r>
            <a:r>
              <a:rPr lang="th-TH" b="0" i="0" dirty="0" err="1">
                <a:solidFill>
                  <a:srgbClr val="333333"/>
                </a:solidFill>
                <a:effectLst/>
                <a:latin typeface="Roboto"/>
              </a:rPr>
              <a:t>ตลอดทั้ง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Chain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ซึ่งสามารถตรวจสอบย้อนกลับไปจนถึง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เริ่มต้น หรือ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Genesis Block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ได้</a:t>
            </a:r>
          </a:p>
          <a:p>
            <a:endParaRPr lang="th-TH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ดังนั้น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คือ ชุดบรรจุข้อมูล แบ่งออกเป็น 2 ส่วน คือ ส่วนของ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Header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เพื่อใช้บอกให้คนอื่นทราบว่าภายในบรรจุข้อมูลอะไรไว้ และส่วนของ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Data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เพื่อใช้ในการบรรจุข้อมูลต่าง ๆ ยกตัวอย่างเช่น ข้อมูลจำนวนเงิน ข้อมูลการโอนเงิน ข้อมูลประวัติการรักษาพยาบาล หรือข้อมูลอื่น ๆ โดยโครงสร้างของแต่ละ 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Block </a:t>
            </a:r>
            <a:r>
              <a:rPr lang="th-TH" b="0" i="0" dirty="0">
                <a:solidFill>
                  <a:srgbClr val="333333"/>
                </a:solidFill>
                <a:effectLst/>
                <a:latin typeface="Roboto"/>
              </a:rPr>
              <a:t>จะประกอบไปด้วยข้อมูล 7 ส่วน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5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thaiDist"/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เนื่องจากการกำหนดให้ทุก ๆ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จะต้องทำการแก้ปัญหาทาง คณิตศาสตร์ (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 Mathematical Puzzle)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หรือที่รู้จักกันในชื่อ "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Proof-of-Work"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ถูกยอมรับจะต้องมีคำตอบของการ แก้ปัญหาทางคณิตศาสตร์ดังกล่าว รวมอยู่ใน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ด้วยซึ่งก็คือการ หาค่า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Nonce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นั่นเอง ดังนั้นจึงเป็นไป ไม่ได้ที่ผู้โจมตีจะสร้าง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Transaction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ปลอมขึ้นมาโดยที่ไม่ทำการแก้ไข ปัญหาทางคณิตศาสตร์ของ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r>
              <a:rPr lang="th-TH" sz="1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นั้นๆ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รวมไปถึง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อื่นๆ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ที่อยู่ใน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Chain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 อีกทั้งจะต้องทำ </a:t>
            </a:r>
            <a:r>
              <a:rPr lang="th-TH" sz="1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พร้อมๆ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กันใน</a:t>
            </a:r>
            <a:r>
              <a:rPr lang="th-TH" sz="1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ทุกๆ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 ได้รับการยอมรับจาก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อื่นๆ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ซึ่งเป็นสิ่งที่ยากและแทบจะเป็นไป ไม่ได้เลยด้วยความสามารถของ เครื่องคอมพิวเตอร์ที่มีอยู่ในปัจจุบัน จึงทำให้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 ยอมรับว่าเป็นรูปแบบของการบันทึก ข้อมูลที่มีความปลอดภัยสูง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27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สำเนา บัญชี </a:t>
            </a:r>
            <a:r>
              <a:rPr lang="en-US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Ledger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ที่ว่านั้นจะถูกกระจายส่งต่อไปให้</a:t>
            </a:r>
            <a:r>
              <a:rPr lang="th-TH" sz="1200" b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ทุกๆ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 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ในระบบเพื่อให้ ทุกคนรับทราบว่ามีธุรกรรมอะไรเกิดขึ้นมาบ้างตั้งแต่เปิดระบบ </a:t>
            </a:r>
            <a:r>
              <a:rPr lang="en-US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นั้นขึ้นมา ถึงแม้ว่าจะมี </a:t>
            </a:r>
            <a:r>
              <a:rPr lang="en-US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ใด </a:t>
            </a:r>
            <a:r>
              <a:rPr lang="en-US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หนึ่งเสียหายไปก็สามารถยืนยัน หรือกู้ข้อมูล </a:t>
            </a:r>
            <a:r>
              <a:rPr lang="en-US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Ledger 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 </a:t>
            </a:r>
            <a:r>
              <a:rPr lang="en-US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 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อื่น ๆ กลับมา</a:t>
            </a:r>
            <a:r>
              <a:rPr lang="th-TH" sz="1200" b="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อัป</a:t>
            </a:r>
            <a:r>
              <a:rPr lang="th-TH" sz="1200" b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เดตให้ทั้งระบบได้เหมือนเดิม</a:t>
            </a:r>
            <a:endParaRPr lang="en-GB" b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1B877-6AB0-49BD-AC39-15285DC14C1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82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23F8-14ED-4502-BD5B-C62CEC92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6E39F-2F5B-4C9D-9220-744FF7B91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E7CA6-6655-422C-AAD8-36CE2043D1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211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9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9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9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22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E7CA6-6655-422C-AAD8-36CE2043D16B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8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94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th-T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7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8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91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15FB-724C-4C00-88C3-4F507A3D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89C07A-41C5-4A7B-850C-E31A96CC1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E7CA6-6655-422C-AAD8-36CE2043D1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215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5803-F0C6-47DA-BC08-E92775B3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73" y="0"/>
            <a:ext cx="10247971" cy="903249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09C07-82AA-488B-8CEC-1EFDA5921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E7CA6-6655-422C-AAD8-36CE2043D1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59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7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8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856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8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80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th-TH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8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1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9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77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0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11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47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6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7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30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E3CE7CA6-6655-422C-AAD8-36CE2043D16B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5" name="กล่องข้อความ 14">
            <a:extLst>
              <a:ext uri="{FF2B5EF4-FFF2-40B4-BE49-F238E27FC236}">
                <a16:creationId xmlns:a16="http://schemas.microsoft.com/office/drawing/2014/main" id="{F1986F93-5056-45C4-966F-C4D138AFFA14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6" name="ตัวเชื่อมต่อตรง 12">
            <a:extLst>
              <a:ext uri="{FF2B5EF4-FFF2-40B4-BE49-F238E27FC236}">
                <a16:creationId xmlns:a16="http://schemas.microsoft.com/office/drawing/2014/main" id="{8F927969-2225-4631-ABB9-73A2AF7BC219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88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4">
            <a:extLst>
              <a:ext uri="{FF2B5EF4-FFF2-40B4-BE49-F238E27FC236}">
                <a16:creationId xmlns:a16="http://schemas.microsoft.com/office/drawing/2014/main" id="{873B8710-EAFA-4840-AABA-2652F858C515}"/>
              </a:ext>
            </a:extLst>
          </p:cNvPr>
          <p:cNvSpPr/>
          <p:nvPr userDrawn="1"/>
        </p:nvSpPr>
        <p:spPr>
          <a:xfrm>
            <a:off x="1" y="-21249"/>
            <a:ext cx="12192000" cy="935650"/>
          </a:xfrm>
          <a:prstGeom prst="rect">
            <a:avLst/>
          </a:prstGeom>
          <a:solidFill>
            <a:srgbClr val="00206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086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07631" y="64604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E7CA6-6655-422C-AAD8-36CE2043D16B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กล่องข้อความ 14">
            <a:extLst>
              <a:ext uri="{FF2B5EF4-FFF2-40B4-BE49-F238E27FC236}">
                <a16:creationId xmlns:a16="http://schemas.microsoft.com/office/drawing/2014/main" id="{1A783667-7FEA-4B2B-9FE6-F997367649D3}"/>
              </a:ext>
            </a:extLst>
          </p:cNvPr>
          <p:cNvSpPr txBox="1"/>
          <p:nvPr userDrawn="1"/>
        </p:nvSpPr>
        <p:spPr>
          <a:xfrm>
            <a:off x="3132894" y="6334780"/>
            <a:ext cx="879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Core Value  S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acrifice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P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rofessionalism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daptability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C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reativity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nthusiasm</a:t>
            </a:r>
            <a:endParaRPr lang="th-TH" b="1" dirty="0">
              <a:solidFill>
                <a:schemeClr val="accent1">
                  <a:lumMod val="60000"/>
                  <a:lumOff val="4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11" name="ตัวเชื่อมต่อตรง 12">
            <a:extLst>
              <a:ext uri="{FF2B5EF4-FFF2-40B4-BE49-F238E27FC236}">
                <a16:creationId xmlns:a16="http://schemas.microsoft.com/office/drawing/2014/main" id="{9D6EFFF1-D91C-4483-B69E-6C4F14DC2D42}"/>
              </a:ext>
            </a:extLst>
          </p:cNvPr>
          <p:cNvCxnSpPr>
            <a:cxnSpLocks/>
          </p:cNvCxnSpPr>
          <p:nvPr userDrawn="1"/>
        </p:nvCxnSpPr>
        <p:spPr>
          <a:xfrm>
            <a:off x="0" y="6640458"/>
            <a:ext cx="2941357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5B447-C541-4E05-9665-F4C4D42CD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5487"/>
          <a:stretch/>
        </p:blipFill>
        <p:spPr>
          <a:xfrm>
            <a:off x="11349669" y="14068"/>
            <a:ext cx="828262" cy="83476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182F7A7-A6D6-4461-99ED-026FC882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" b="7629"/>
          <a:stretch/>
        </p:blipFill>
        <p:spPr>
          <a:xfrm>
            <a:off x="1" y="-16601"/>
            <a:ext cx="988452" cy="8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1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ysClr val="windowText" lastClr="000000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086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07631" y="64604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E7CA6-6655-422C-AAD8-36CE2043D16B}" type="slidenum">
              <a:rPr lang="th-TH" smtClean="0"/>
              <a:t>‹#›</a:t>
            </a:fld>
            <a:endParaRPr lang="th-TH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5B447-C541-4E05-9665-F4C4D42CD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5487"/>
          <a:stretch/>
        </p:blipFill>
        <p:spPr>
          <a:xfrm>
            <a:off x="11349669" y="14068"/>
            <a:ext cx="828262" cy="83476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182F7A7-A6D6-4461-99ED-026FC882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" b="7629"/>
          <a:stretch/>
        </p:blipFill>
        <p:spPr>
          <a:xfrm>
            <a:off x="1" y="-16601"/>
            <a:ext cx="988452" cy="8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FF00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m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3ECEA3C-4888-4D4D-9F23-440F692C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1B31F9F-460A-4F0E-AA78-E6789E1C95B7}"/>
              </a:ext>
            </a:extLst>
          </p:cNvPr>
          <p:cNvSpPr txBox="1"/>
          <p:nvPr/>
        </p:nvSpPr>
        <p:spPr>
          <a:xfrm>
            <a:off x="9258300" y="5842337"/>
            <a:ext cx="293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ร.ท.หญิง อรนุช พงษา</a:t>
            </a:r>
          </a:p>
          <a:p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 พฤศจิกายน 2563</a:t>
            </a:r>
            <a:endParaRPr lang="en-GB" sz="3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235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84D6AD1-FA7B-421C-B097-D30B00E4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องค์ประกอบ</a:t>
            </a:r>
            <a:endParaRPr lang="en-GB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0CFABC2-7BA7-4C83-8ABE-9F4A767E420D}"/>
              </a:ext>
            </a:extLst>
          </p:cNvPr>
          <p:cNvSpPr txBox="1"/>
          <p:nvPr/>
        </p:nvSpPr>
        <p:spPr>
          <a:xfrm>
            <a:off x="311866" y="1136335"/>
            <a:ext cx="431794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องค์ประกอบของเทคโนโลยี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ประกอบด้วย 4 องค์ประกอบสำคัญ คือ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endParaRPr lang="th-TH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Chain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Consensus</a:t>
            </a:r>
            <a:r>
              <a:rPr lang="th-TH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Validation 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 descr="https://coinsutra.com/wp-content/uploads/2017/06/What-is-Blockchain.gif">
            <a:extLst>
              <a:ext uri="{FF2B5EF4-FFF2-40B4-BE49-F238E27FC236}">
                <a16:creationId xmlns:a16="http://schemas.microsoft.com/office/drawing/2014/main" id="{B02B9994-C40F-49B1-8747-2DFE72D0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03" y="3429000"/>
            <a:ext cx="4317942" cy="16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258D58C-247B-4CCE-BFF1-776AD3914846}"/>
              </a:ext>
            </a:extLst>
          </p:cNvPr>
          <p:cNvSpPr txBox="1"/>
          <p:nvPr/>
        </p:nvSpPr>
        <p:spPr>
          <a:xfrm>
            <a:off x="5053015" y="1136334"/>
            <a:ext cx="682711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หลักการจดจำทุก ๆ ธุรกรรมของทุก ๆ คนในระบบและบันทึกข้อมูลพร้อมจัดทำเป็นสำเนาบัญชี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Ledger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แจกจ่ายให้กับทุกคนในระบบ</a:t>
            </a:r>
            <a:endParaRPr lang="en-GB" sz="3500" b="1" dirty="0"/>
          </a:p>
        </p:txBody>
      </p: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851186BD-A8EC-4E2E-A94C-A8FA1B004668}"/>
              </a:ext>
            </a:extLst>
          </p:cNvPr>
          <p:cNvCxnSpPr/>
          <p:nvPr/>
        </p:nvCxnSpPr>
        <p:spPr>
          <a:xfrm>
            <a:off x="4800600" y="1136334"/>
            <a:ext cx="0" cy="4939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86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84D6AD1-FA7B-421C-B097-D30B00E4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องค์ประกอบ</a:t>
            </a:r>
            <a:endParaRPr lang="en-GB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0CFABC2-7BA7-4C83-8ABE-9F4A767E420D}"/>
              </a:ext>
            </a:extLst>
          </p:cNvPr>
          <p:cNvSpPr txBox="1"/>
          <p:nvPr/>
        </p:nvSpPr>
        <p:spPr>
          <a:xfrm>
            <a:off x="311866" y="1136335"/>
            <a:ext cx="431794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องค์ประกอบของเทคโนโลยี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ประกอบด้วย 4 องค์ประกอบสำคัญ คือ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endParaRPr lang="th-TH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Chain </a:t>
            </a:r>
            <a:endParaRPr lang="th-TH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Consensus</a:t>
            </a:r>
            <a:r>
              <a:rPr lang="th-TH" sz="35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Validation 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258D58C-247B-4CCE-BFF1-776AD3914846}"/>
              </a:ext>
            </a:extLst>
          </p:cNvPr>
          <p:cNvSpPr txBox="1"/>
          <p:nvPr/>
        </p:nvSpPr>
        <p:spPr>
          <a:xfrm>
            <a:off x="5053015" y="1136334"/>
            <a:ext cx="68271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Proof-of-Work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Proof-of-Stake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Practical Byzantine Fault Tolerance (PBFT) 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Arial" panose="020B0604020202020204" pitchFamily="34" charset="0"/>
              <a:buChar char="•"/>
            </a:pP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Proof-of-Authority</a:t>
            </a:r>
          </a:p>
        </p:txBody>
      </p: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851186BD-A8EC-4E2E-A94C-A8FA1B004668}"/>
              </a:ext>
            </a:extLst>
          </p:cNvPr>
          <p:cNvCxnSpPr>
            <a:cxnSpLocks/>
          </p:cNvCxnSpPr>
          <p:nvPr/>
        </p:nvCxnSpPr>
        <p:spPr>
          <a:xfrm>
            <a:off x="4800600" y="1136334"/>
            <a:ext cx="0" cy="3702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à¸à¸¥à¸à¸²à¸£à¸à¹à¸à¸«à¸²à¸£à¸¹à¸à¸ à¸²à¸à¸ªà¸³à¸«à¸£à¸±à¸ Consensus blockchain">
            <a:extLst>
              <a:ext uri="{FF2B5EF4-FFF2-40B4-BE49-F238E27FC236}">
                <a16:creationId xmlns:a16="http://schemas.microsoft.com/office/drawing/2014/main" id="{C1CB8F43-852F-4308-861D-7A49E590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71" y="2854997"/>
            <a:ext cx="2938359" cy="19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8600E3E-D6A6-46A6-907A-A15B0333A362}"/>
              </a:ext>
            </a:extLst>
          </p:cNvPr>
          <p:cNvSpPr txBox="1"/>
          <p:nvPr/>
        </p:nvSpPr>
        <p:spPr>
          <a:xfrm>
            <a:off x="233063" y="4983001"/>
            <a:ext cx="117258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เป็นเพียงตัวอย่าง </a:t>
            </a:r>
            <a:r>
              <a:rPr lang="en-GB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Consensus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GB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Mechanisms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ที่ได้รับการยอมรับและถูกนำไปใช้ ในเครือข่าย </a:t>
            </a:r>
            <a:r>
              <a:rPr lang="en-GB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ที่มีชื่อเสียงหลายๆ เครือข่ายด้วยกัน ซึ่งในการ ใช้งานจริงยังมีอีกหลายวิธี ขึ้นอยู่กับความเหมาะสมของ </a:t>
            </a:r>
            <a:r>
              <a:rPr lang="en-GB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 </a:t>
            </a: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ในแต่ละประเภท รวมถึงแนวทางการออกแบบ ระบบ </a:t>
            </a:r>
            <a:r>
              <a:rPr lang="en-GB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</a:p>
        </p:txBody>
      </p:sp>
    </p:spTree>
    <p:extLst>
      <p:ext uri="{BB962C8B-B14F-4D97-AF65-F5344CB8AC3E}">
        <p14:creationId xmlns:p14="http://schemas.microsoft.com/office/powerpoint/2010/main" val="62912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84D6AD1-FA7B-421C-B097-D30B00E4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องค์ประกอบ</a:t>
            </a:r>
            <a:endParaRPr lang="en-GB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0CFABC2-7BA7-4C83-8ABE-9F4A767E420D}"/>
              </a:ext>
            </a:extLst>
          </p:cNvPr>
          <p:cNvSpPr txBox="1"/>
          <p:nvPr/>
        </p:nvSpPr>
        <p:spPr>
          <a:xfrm>
            <a:off x="311866" y="1136335"/>
            <a:ext cx="431794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องค์ประกอบของเทคโนโลยี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ประกอบด้วย 4 องค์ประกอบสำคัญ คือ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endParaRPr lang="th-TH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Chain </a:t>
            </a:r>
            <a:endParaRPr lang="th-TH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Consensus</a:t>
            </a:r>
            <a:r>
              <a:rPr lang="th-TH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Validation</a:t>
            </a: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258D58C-247B-4CCE-BFF1-776AD3914846}"/>
              </a:ext>
            </a:extLst>
          </p:cNvPr>
          <p:cNvSpPr txBox="1"/>
          <p:nvPr/>
        </p:nvSpPr>
        <p:spPr>
          <a:xfrm>
            <a:off x="5053015" y="1136334"/>
            <a:ext cx="682711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การตรวจสอบความถูกต้องแบบทบทวนทั้งระบบและทุก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Node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ในระบบ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เพื่อให้แน่ใจว่าจะไม่มีข้อผิดพลาดเกิดขึ้นไม่ว่าจะมา จากส่วนใดก็ตาม ในหลักการแล้ว</a:t>
            </a:r>
            <a:r>
              <a:rPr lang="th-TH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Validation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นั้นมีจุดประสงค์อยู่ 3 ประการคือ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วิธีการในการยอมรับ/ปฏิเสธ รายการใน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r>
              <a:rPr lang="th-TH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นั้นๆ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วิธีการตรวจสอบที่ทุกคนในระบบยอมรับร่วมกัน </a:t>
            </a:r>
          </a:p>
          <a:p>
            <a:pPr marL="514350" indent="-514350" algn="thaiDist">
              <a:buFont typeface="+mj-lt"/>
              <a:buAutoNum type="arabicPeriod"/>
            </a:pP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วิธีตรวจสอบความถูกต้องของแต่ละ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</a:p>
          <a:p>
            <a:pPr algn="thaiDist"/>
            <a:endParaRPr lang="en-GB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851186BD-A8EC-4E2E-A94C-A8FA1B004668}"/>
              </a:ext>
            </a:extLst>
          </p:cNvPr>
          <p:cNvCxnSpPr>
            <a:cxnSpLocks/>
          </p:cNvCxnSpPr>
          <p:nvPr/>
        </p:nvCxnSpPr>
        <p:spPr>
          <a:xfrm>
            <a:off x="4800600" y="1136334"/>
            <a:ext cx="0" cy="5131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à¸à¸¥à¸à¸²à¸£à¸à¹à¸à¸«à¸²à¸£à¸¹à¸à¸ à¸²à¸à¸ªà¸³à¸«à¸£à¸±à¸ Validation blockchain">
            <a:extLst>
              <a:ext uri="{FF2B5EF4-FFF2-40B4-BE49-F238E27FC236}">
                <a16:creationId xmlns:a16="http://schemas.microsoft.com/office/drawing/2014/main" id="{1EFC425A-49B4-420E-9696-C7564367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86" y="4998931"/>
            <a:ext cx="1615826" cy="16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411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477611-209E-4F51-AE69-DD645C7B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ประเภท</a:t>
            </a:r>
            <a:endParaRPr lang="en-GB" dirty="0"/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1C579741-C6DB-40C1-BABD-3FE6A15E8CF3}"/>
              </a:ext>
            </a:extLst>
          </p:cNvPr>
          <p:cNvGrpSpPr/>
          <p:nvPr/>
        </p:nvGrpSpPr>
        <p:grpSpPr>
          <a:xfrm>
            <a:off x="1828800" y="998499"/>
            <a:ext cx="8534400" cy="5443043"/>
            <a:chOff x="1828800" y="916405"/>
            <a:chExt cx="8534400" cy="5443043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291FD835-ED84-47E7-BE79-E0787A51F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75" t="35556" r="28541" b="24073"/>
            <a:stretch/>
          </p:blipFill>
          <p:spPr>
            <a:xfrm>
              <a:off x="1828801" y="916405"/>
              <a:ext cx="5124450" cy="2765173"/>
            </a:xfrm>
            <a:prstGeom prst="rect">
              <a:avLst/>
            </a:prstGeom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B87B9E7-7AB0-4B65-B1EE-577FBA6B5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542" t="31852" r="29792" b="29629"/>
            <a:stretch/>
          </p:blipFill>
          <p:spPr>
            <a:xfrm>
              <a:off x="1828800" y="3694734"/>
              <a:ext cx="5124450" cy="26647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22ECD9-6833-4607-A16C-9F5355E55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667" t="30371" r="49583" b="7407"/>
            <a:stretch/>
          </p:blipFill>
          <p:spPr>
            <a:xfrm>
              <a:off x="6953250" y="916405"/>
              <a:ext cx="3409950" cy="5025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5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477611-209E-4F51-AE69-DD645C7B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ข้อดีของ </a:t>
            </a:r>
            <a:r>
              <a:rPr lang="en-GB" dirty="0"/>
              <a:t>Blockchain</a:t>
            </a:r>
            <a:r>
              <a:rPr lang="th-TH" dirty="0"/>
              <a:t> แต่ละประเภท</a:t>
            </a:r>
            <a:endParaRPr lang="en-GB" dirty="0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09C5154-CA33-4B27-A0B9-664FE7D949DF}"/>
              </a:ext>
            </a:extLst>
          </p:cNvPr>
          <p:cNvGrpSpPr/>
          <p:nvPr/>
        </p:nvGrpSpPr>
        <p:grpSpPr>
          <a:xfrm>
            <a:off x="1920742" y="1051502"/>
            <a:ext cx="8350515" cy="2216322"/>
            <a:chOff x="2808419" y="1212678"/>
            <a:chExt cx="6575162" cy="1745123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4C77D6C6-9EE4-4B6D-9C96-7B5E45383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8419" y="1213272"/>
              <a:ext cx="1532069" cy="1744529"/>
            </a:xfrm>
            <a:prstGeom prst="rect">
              <a:avLst/>
            </a:prstGeom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B976ADA2-C5B8-4D09-BCE0-38D4FEB16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964" y="1212678"/>
              <a:ext cx="1532070" cy="1745123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36F1046A-EFD5-447F-A44E-2AE9125C1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511" y="1361971"/>
              <a:ext cx="1532070" cy="1446535"/>
            </a:xfrm>
            <a:prstGeom prst="rect">
              <a:avLst/>
            </a:prstGeom>
          </p:spPr>
        </p:pic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03ABF7F-5AD3-4240-86B9-46D44E758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5" y="3267824"/>
            <a:ext cx="5182086" cy="3143232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CE8F2B52-7E13-4E45-860E-10A4CBB5E3CC}"/>
              </a:ext>
            </a:extLst>
          </p:cNvPr>
          <p:cNvSpPr txBox="1"/>
          <p:nvPr/>
        </p:nvSpPr>
        <p:spPr>
          <a:xfrm>
            <a:off x="1369612" y="1898053"/>
            <a:ext cx="30480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Public Blockchain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C0B34737-0288-4462-ADCC-25B00A6F2585}"/>
              </a:ext>
            </a:extLst>
          </p:cNvPr>
          <p:cNvSpPr txBox="1"/>
          <p:nvPr/>
        </p:nvSpPr>
        <p:spPr>
          <a:xfrm>
            <a:off x="5123126" y="1669764"/>
            <a:ext cx="1945743" cy="9541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Private Blockchain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5DA2B7CC-7479-475C-A2DB-291A49C05FB0}"/>
              </a:ext>
            </a:extLst>
          </p:cNvPr>
          <p:cNvSpPr txBox="1"/>
          <p:nvPr/>
        </p:nvSpPr>
        <p:spPr>
          <a:xfrm>
            <a:off x="8230711" y="1682607"/>
            <a:ext cx="2135347" cy="95410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333333"/>
                </a:solidFill>
                <a:latin typeface="Roboto"/>
              </a:rPr>
              <a:t>Consortium</a:t>
            </a:r>
            <a:r>
              <a:rPr lang="en-GB" b="0" i="0" dirty="0">
                <a:solidFill>
                  <a:srgbClr val="333333"/>
                </a:solidFill>
                <a:effectLst/>
                <a:latin typeface="Roboto"/>
              </a:rPr>
              <a:t> Blockchain</a:t>
            </a:r>
          </a:p>
        </p:txBody>
      </p:sp>
    </p:spTree>
    <p:extLst>
      <p:ext uri="{BB962C8B-B14F-4D97-AF65-F5344CB8AC3E}">
        <p14:creationId xmlns:p14="http://schemas.microsoft.com/office/powerpoint/2010/main" val="2653008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477611-209E-4F51-AE69-DD645C7B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การพิจารณาเลือกใช้</a:t>
            </a: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FBB0B5A-1867-4B61-AA37-9E93E760DBB0}"/>
              </a:ext>
            </a:extLst>
          </p:cNvPr>
          <p:cNvPicPr/>
          <p:nvPr/>
        </p:nvPicPr>
        <p:blipFill rotWithShape="1">
          <a:blip r:embed="rId3"/>
          <a:srcRect l="25606" t="15972" r="24247" b="48935"/>
          <a:stretch/>
        </p:blipFill>
        <p:spPr bwMode="auto">
          <a:xfrm>
            <a:off x="1176448" y="1165999"/>
            <a:ext cx="10147620" cy="4526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D136369C-E9C6-4A62-B3A5-9ED53610D27C}"/>
              </a:ext>
            </a:extLst>
          </p:cNvPr>
          <p:cNvCxnSpPr>
            <a:cxnSpLocks/>
          </p:cNvCxnSpPr>
          <p:nvPr/>
        </p:nvCxnSpPr>
        <p:spPr>
          <a:xfrm>
            <a:off x="3422650" y="5641200"/>
            <a:ext cx="0" cy="55005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822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477611-209E-4F51-AE69-DD645C7B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การพิจารณาเลือกใช้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6EFB9-D92B-4134-87BF-CC2D906F1203}"/>
              </a:ext>
            </a:extLst>
          </p:cNvPr>
          <p:cNvPicPr/>
          <p:nvPr/>
        </p:nvPicPr>
        <p:blipFill rotWithShape="1">
          <a:blip r:embed="rId3"/>
          <a:srcRect l="25712" t="52837" r="24141" b="14946"/>
          <a:stretch/>
        </p:blipFill>
        <p:spPr bwMode="auto">
          <a:xfrm>
            <a:off x="318368" y="1341224"/>
            <a:ext cx="11555263" cy="4175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0623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477611-209E-4F51-AE69-DD645C7B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การประยุกต์ใช้</a:t>
            </a:r>
            <a:endParaRPr lang="en-GB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7596CBB-1814-4B37-9C96-54DB0908D30A}"/>
              </a:ext>
            </a:extLst>
          </p:cNvPr>
          <p:cNvPicPr/>
          <p:nvPr/>
        </p:nvPicPr>
        <p:blipFill rotWithShape="1">
          <a:blip r:embed="rId3"/>
          <a:srcRect l="27665" t="11028" r="28769" b="7338"/>
          <a:stretch/>
        </p:blipFill>
        <p:spPr bwMode="auto">
          <a:xfrm>
            <a:off x="211668" y="979449"/>
            <a:ext cx="5230787" cy="5314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1F601E44-7F4A-47C9-A02C-7F439EEDBDB1}"/>
              </a:ext>
            </a:extLst>
          </p:cNvPr>
          <p:cNvPicPr/>
          <p:nvPr/>
        </p:nvPicPr>
        <p:blipFill rotWithShape="1">
          <a:blip r:embed="rId4"/>
          <a:srcRect l="26245" t="16295" r="28250" b="5331"/>
          <a:stretch/>
        </p:blipFill>
        <p:spPr bwMode="auto">
          <a:xfrm>
            <a:off x="5577923" y="960399"/>
            <a:ext cx="6537877" cy="5497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2172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1931AC-A144-4C05-98D3-06E57495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 </a:t>
            </a:r>
            <a:r>
              <a:rPr lang="th-TH" dirty="0"/>
              <a:t>ในไทย</a:t>
            </a:r>
            <a:endParaRPr lang="en-GB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434EDD3-E7A6-462E-8394-3DE2D15C6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1" y="1274477"/>
            <a:ext cx="3019149" cy="2007326"/>
          </a:xfrm>
          <a:prstGeom prst="rect">
            <a:avLst/>
          </a:prstGeom>
        </p:spPr>
      </p:pic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DE460C4-2931-4172-A12E-0F0E0E6A72E2}"/>
              </a:ext>
            </a:extLst>
          </p:cNvPr>
          <p:cNvGrpSpPr/>
          <p:nvPr/>
        </p:nvGrpSpPr>
        <p:grpSpPr>
          <a:xfrm>
            <a:off x="6628586" y="1274477"/>
            <a:ext cx="5423548" cy="4685476"/>
            <a:chOff x="6539852" y="1086262"/>
            <a:chExt cx="5423548" cy="4685476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EA073886-2A64-48BE-A6AF-B6C741EE8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11" t="7956" r="47461" b="18206"/>
            <a:stretch/>
          </p:blipFill>
          <p:spPr>
            <a:xfrm>
              <a:off x="6539852" y="1086262"/>
              <a:ext cx="5423548" cy="4685476"/>
            </a:xfrm>
            <a:prstGeom prst="rect">
              <a:avLst/>
            </a:prstGeom>
          </p:spPr>
        </p:pic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FA37E958-1B7D-4519-BCBA-2C52DE199BEA}"/>
                </a:ext>
              </a:extLst>
            </p:cNvPr>
            <p:cNvSpPr/>
            <p:nvPr/>
          </p:nvSpPr>
          <p:spPr>
            <a:xfrm>
              <a:off x="7759052" y="1086262"/>
              <a:ext cx="1695450" cy="9032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AFBC77FD-20FF-4181-A4E0-824737238376}"/>
                </a:ext>
              </a:extLst>
            </p:cNvPr>
            <p:cNvSpPr/>
            <p:nvPr/>
          </p:nvSpPr>
          <p:spPr>
            <a:xfrm>
              <a:off x="6539852" y="3954503"/>
              <a:ext cx="1028700" cy="6555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3900FFE5-B452-4B99-A710-8C3C048C005A}"/>
                </a:ext>
              </a:extLst>
            </p:cNvPr>
            <p:cNvSpPr/>
            <p:nvPr/>
          </p:nvSpPr>
          <p:spPr>
            <a:xfrm>
              <a:off x="6539852" y="3101201"/>
              <a:ext cx="1028700" cy="6555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E2887914-BBF4-49DA-B729-ABBC90091A8C}"/>
              </a:ext>
            </a:extLst>
          </p:cNvPr>
          <p:cNvGrpSpPr/>
          <p:nvPr/>
        </p:nvGrpSpPr>
        <p:grpSpPr>
          <a:xfrm>
            <a:off x="234131" y="3429001"/>
            <a:ext cx="6394455" cy="2939849"/>
            <a:chOff x="139866" y="3428999"/>
            <a:chExt cx="6394455" cy="2939849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8186733B-7398-4710-AAE0-2205E09922CD}"/>
                </a:ext>
              </a:extLst>
            </p:cNvPr>
            <p:cNvSpPr/>
            <p:nvPr/>
          </p:nvSpPr>
          <p:spPr>
            <a:xfrm>
              <a:off x="139866" y="3428999"/>
              <a:ext cx="3752850" cy="29398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8F3D132C-08CB-4829-8AB6-CC8638DFF3DC}"/>
                </a:ext>
              </a:extLst>
            </p:cNvPr>
            <p:cNvSpPr/>
            <p:nvPr/>
          </p:nvSpPr>
          <p:spPr>
            <a:xfrm>
              <a:off x="3898247" y="3576196"/>
              <a:ext cx="2636074" cy="26454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74318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1931AC-A144-4C05-98D3-06E57495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สกุลเงินดิจิทัล</a:t>
            </a:r>
            <a:endParaRPr lang="en-GB" dirty="0"/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B5D70408-7C07-49B2-8901-BE789529EC17}"/>
              </a:ext>
            </a:extLst>
          </p:cNvPr>
          <p:cNvSpPr txBox="1"/>
          <p:nvPr/>
        </p:nvSpPr>
        <p:spPr>
          <a:xfrm>
            <a:off x="293236" y="1062006"/>
            <a:ext cx="1160552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ด้วยพื้นฐานของ </a:t>
            </a:r>
            <a:r>
              <a:rPr lang="en-GB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จึงกำเนินสกุลเงินดิจิทัลที่เรียกว่า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Crypto Currency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ซึ่งมีสกุลเงินในระบบกว่า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1,400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สกุล เช่น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Bitcoin, </a:t>
            </a:r>
            <a:r>
              <a:rPr lang="en-GB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Ethereum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Ripple, </a:t>
            </a:r>
            <a:r>
              <a:rPr lang="en-GB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Litecoin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GB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Cardano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เงินดิจิทัลเหล่านี้ไม่สามารถจับต้องได้เหมือนเหรียญหรือธนบัตร เป็น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กุลเงินเสมือนที่ใช้การเข้ารหัสเพื่อทำให้มีความปลอดภัยซึ่งแทบจะเป็นไปไม่ได้เลยที่จะปลอมแปลงหรือจ่ายซ้ำ สกุลเงินดิจิตอลจำนวนมากเป็นระบบการกระจายอำนาจบนพื้นฐานของเทคโนโลยี </a:t>
            </a:r>
            <a:r>
              <a:rPr lang="en-GB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B8EE749-A93C-4A43-AFD8-15EBABD5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847384"/>
            <a:ext cx="4876800" cy="23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4FD3CF-216D-4747-98E7-7E2E7201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919B1FB-0FCA-486C-8D39-7D8F415735A0}"/>
              </a:ext>
            </a:extLst>
          </p:cNvPr>
          <p:cNvSpPr txBox="1"/>
          <p:nvPr/>
        </p:nvSpPr>
        <p:spPr>
          <a:xfrm>
            <a:off x="285009" y="1056904"/>
            <a:ext cx="58109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Blockchain </a:t>
            </a: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คืออะไร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Proof-of-work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</a:t>
            </a:r>
            <a:endParaRPr lang="en-GB" sz="35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การพิจารณาเลือกใช้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0651737-2673-41AB-9B03-7C98E936FF34}"/>
              </a:ext>
            </a:extLst>
          </p:cNvPr>
          <p:cNvSpPr txBox="1"/>
          <p:nvPr/>
        </p:nvSpPr>
        <p:spPr>
          <a:xfrm>
            <a:off x="6250258" y="1056903"/>
            <a:ext cx="5810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การประยุกต์ใช้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Blockchain </a:t>
            </a: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ในไทย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สกุลเงินดิจิทัล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 </a:t>
            </a:r>
            <a:r>
              <a:rPr lang="en-GB" sz="35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Blockchain</a:t>
            </a:r>
            <a:endParaRPr lang="th-TH" sz="35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3419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1931AC-A144-4C05-98D3-06E574958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สรุป </a:t>
            </a:r>
            <a:r>
              <a:rPr lang="en-GB" dirty="0"/>
              <a:t>Blockchain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F6E59B7-D8D9-4059-8385-6978040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240"/>
            <a:ext cx="12192000" cy="53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0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FEEB5F-18E2-4108-BE05-3B343E774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9A11E9D-9CC6-43A1-8F90-9570A5BA20E4}"/>
              </a:ext>
            </a:extLst>
          </p:cNvPr>
          <p:cNvSpPr txBox="1"/>
          <p:nvPr/>
        </p:nvSpPr>
        <p:spPr>
          <a:xfrm>
            <a:off x="9258300" y="5842337"/>
            <a:ext cx="293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ร.ท.หญิง อรนุช พงษา</a:t>
            </a:r>
          </a:p>
          <a:p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 พฤศจิกายน 2563</a:t>
            </a:r>
            <a:endParaRPr lang="en-GB" sz="3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873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4FD3CF-216D-4747-98E7-7E2E7201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D045076-1B2B-4C7A-8EFF-7B6FF2683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58" y="1318514"/>
            <a:ext cx="9067800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477611-209E-4F51-AE69-DD645C7B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</a:t>
            </a:r>
            <a:r>
              <a:rPr lang="en-US" dirty="0"/>
              <a:t> </a:t>
            </a:r>
            <a:r>
              <a:rPr lang="th-TH" dirty="0"/>
              <a:t>คืออะไร</a:t>
            </a:r>
            <a:endParaRPr lang="en-GB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9BC56AB-0B93-486C-81C9-79A41AC84B4E}"/>
              </a:ext>
            </a:extLst>
          </p:cNvPr>
          <p:cNvSpPr txBox="1"/>
          <p:nvPr/>
        </p:nvSpPr>
        <p:spPr>
          <a:xfrm>
            <a:off x="285008" y="1056904"/>
            <a:ext cx="1166156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Blockchain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คือเทคโนโลยีการจัดเก็บข้อมูลแบบ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Shared Database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ที่รู้จักกันในชื่อ “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Distributed Ledger Technology (DLT)”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โดยเป็นรูปแบบ การบันทึกข้อมูลที่รับประกันความปลอดภัยว่าข้อมูลที่ถูกบันทึกไปก่อนหน้านั้น ไม่สามารถที่จะเปลี่ยนแปลง หรือแก้ไขได้ ซึ่งทุกผู้ใช้งานจะได้เห็นข้อมูลชุดเดียวกัน ทั้งหมด โดยใช้หลักการ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Cryptography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และความสามารถของ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Distributed Computing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เพื่อสร้างกลไกความน่าเชื่อถือ</a:t>
            </a:r>
            <a:endParaRPr lang="en-GB" sz="3500" b="1" dirty="0"/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6B0EC85B-766B-484E-8670-24A1C0935A1F}"/>
              </a:ext>
            </a:extLst>
          </p:cNvPr>
          <p:cNvGrpSpPr/>
          <p:nvPr/>
        </p:nvGrpSpPr>
        <p:grpSpPr>
          <a:xfrm>
            <a:off x="284173" y="3862587"/>
            <a:ext cx="11623653" cy="2463918"/>
            <a:chOff x="0" y="3995937"/>
            <a:chExt cx="12633742" cy="26780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136001-4499-4447-8941-47EA8F889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227" t="29738" r="28151" b="39654"/>
            <a:stretch/>
          </p:blipFill>
          <p:spPr>
            <a:xfrm>
              <a:off x="5693004" y="3995937"/>
              <a:ext cx="6940738" cy="2678031"/>
            </a:xfrm>
            <a:prstGeom prst="rect">
              <a:avLst/>
            </a:prstGeom>
          </p:spPr>
        </p:pic>
        <p:pic>
          <p:nvPicPr>
            <p:cNvPr id="8" name="Picture 2" descr="https://techsauce.co/wp-content/uploads/2016/04/blockchain.png">
              <a:extLst>
                <a:ext uri="{FF2B5EF4-FFF2-40B4-BE49-F238E27FC236}">
                  <a16:creationId xmlns:a16="http://schemas.microsoft.com/office/drawing/2014/main" id="{8C41368D-B45C-477F-8D24-2B424108C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5937"/>
              <a:ext cx="5568530" cy="267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208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BE26CBE-2F32-4B04-9F26-5097C86D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การทำงาน</a:t>
            </a:r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7FDC54C-CF48-4058-B67A-9A8B60447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37" t="23500" r="25287" b="12132"/>
          <a:stretch/>
        </p:blipFill>
        <p:spPr>
          <a:xfrm>
            <a:off x="5791200" y="1367611"/>
            <a:ext cx="6400800" cy="48006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F4292D5C-F7FD-4C13-8CAC-21E3FA9E6C04}"/>
              </a:ext>
            </a:extLst>
          </p:cNvPr>
          <p:cNvSpPr txBox="1"/>
          <p:nvPr/>
        </p:nvSpPr>
        <p:spPr>
          <a:xfrm>
            <a:off x="230459" y="1028700"/>
            <a:ext cx="540834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การทำงานของเทคโนโลยี </a:t>
            </a:r>
            <a:r>
              <a:rPr lang="en-US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อาศัยการจัดเก็บข้อมูลแบบกระจายศูนย์ 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Distributed Ledger Technology)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โดยทุกข้อมูลจะมีการเชื่อมโยงกันทั้งระบบ และเมื่อมีรายการธุรกรรมใหม่เกิดขึ้นจะต้องมีการประกาศบอกทุกเครื่องในระบบ ให้รับรู้นอกจากนี้รายการธุรกรรมดังกล่าวจะต้องผ่านการตรวจสอบ(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Consensus)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จากทั้งเครือข่ายเสียก่อน จึงจะสามารถบันทึกข้อมูลเข้า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  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6575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DDBCC33-6846-46E0-BBC0-3865CC04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การทำงาน</a:t>
            </a:r>
            <a:endParaRPr lang="en-GB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7DAD44D-1903-42C0-958D-E68A5322B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04" y="1211596"/>
            <a:ext cx="8173591" cy="241968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E44AD9F-F7B8-491B-BEEB-E403C3957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586" y="3631284"/>
            <a:ext cx="8192643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84D6AD1-FA7B-421C-B097-D30B00E4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การทำงาน</a:t>
            </a:r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6123A3C-D0ED-4C50-BF63-20C66A998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4" t="23874" r="24991" b="15443"/>
          <a:stretch/>
        </p:blipFill>
        <p:spPr>
          <a:xfrm>
            <a:off x="2114549" y="960399"/>
            <a:ext cx="7962901" cy="54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84D6AD1-FA7B-421C-B097-D30B00E4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องค์ประกอบ</a:t>
            </a:r>
            <a:endParaRPr lang="en-GB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BC26BED-E207-4C40-88EF-0B3191446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7" t="37037" r="32083" b="17037"/>
          <a:stretch/>
        </p:blipFill>
        <p:spPr>
          <a:xfrm>
            <a:off x="8206755" y="4031356"/>
            <a:ext cx="3076772" cy="2119554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60CFABC2-7BA7-4C83-8ABE-9F4A767E420D}"/>
              </a:ext>
            </a:extLst>
          </p:cNvPr>
          <p:cNvSpPr txBox="1"/>
          <p:nvPr/>
        </p:nvSpPr>
        <p:spPr>
          <a:xfrm>
            <a:off x="311866" y="1136335"/>
            <a:ext cx="431794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องค์ประกอบของเทคโนโลยี </a:t>
            </a:r>
            <a:r>
              <a:rPr lang="en-GB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Blockchain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ประกอบด้วย 4 องค์ประกอบสำคัญ คือ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endParaRPr lang="th-TH" sz="35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Chain </a:t>
            </a:r>
            <a:endParaRPr lang="th-TH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Consensus</a:t>
            </a:r>
            <a:r>
              <a:rPr lang="th-TH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428750" lvl="2" indent="-514350" algn="thaiDist">
              <a:buAutoNum type="arabicParenR"/>
            </a:pP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Validation 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F5D0C6BF-6E03-4496-AFC3-8EC270C24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86" t="51284" r="28372" b="14073"/>
          <a:stretch/>
        </p:blipFill>
        <p:spPr>
          <a:xfrm>
            <a:off x="5226414" y="977841"/>
            <a:ext cx="6653720" cy="291733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C5293944-037B-453A-843E-6429B9385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91" t="27791" r="38542" b="19629"/>
          <a:stretch/>
        </p:blipFill>
        <p:spPr>
          <a:xfrm>
            <a:off x="5226414" y="3439388"/>
            <a:ext cx="2383735" cy="29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3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477611-209E-4F51-AE69-DD645C7B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Proof-of-Work</a:t>
            </a:r>
            <a:endParaRPr lang="en-GB" dirty="0"/>
          </a:p>
        </p:txBody>
      </p:sp>
      <p:pic>
        <p:nvPicPr>
          <p:cNvPr id="3" name="Picture 2" descr="à¸à¸¥à¸à¸²à¸£à¸à¹à¸à¸«à¸²à¸£à¸¹à¸à¸ à¸²à¸à¸ªà¸³à¸«à¸£à¸±à¸ secure">
            <a:extLst>
              <a:ext uri="{FF2B5EF4-FFF2-40B4-BE49-F238E27FC236}">
                <a16:creationId xmlns:a16="http://schemas.microsoft.com/office/drawing/2014/main" id="{4146A2D1-ECF0-4474-8A3E-C48EDA032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77" y="1604487"/>
            <a:ext cx="4454525" cy="36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EE48577-3A49-4ED6-AF76-96133F9E6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48" y="1223149"/>
            <a:ext cx="7945452" cy="441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5170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10B2D87-7714-4B73-BD9F-856F389C6053}" vid="{E0984708-DC49-4897-A416-2C71F47F2AB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10B2D87-7714-4B73-BD9F-856F389C6053}" vid="{61D6DC7C-83E8-4329-9EFB-09A8629EA3BE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TemplateSSA (1)</Template>
  <TotalTime>286</TotalTime>
  <Words>3641</Words>
  <Application>Microsoft Office PowerPoint</Application>
  <PresentationFormat>แบบจอกว้าง</PresentationFormat>
  <Paragraphs>159</Paragraphs>
  <Slides>21</Slides>
  <Notes>20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13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36" baseType="lpstr">
      <vt:lpstr>Arial</vt:lpstr>
      <vt:lpstr>Calibri</vt:lpstr>
      <vt:lpstr>Franklin Gothic Book</vt:lpstr>
      <vt:lpstr>inherit</vt:lpstr>
      <vt:lpstr>roboto</vt:lpstr>
      <vt:lpstr>roboto</vt:lpstr>
      <vt:lpstr>Sarabun</vt:lpstr>
      <vt:lpstr>Sukhumvit Bold</vt:lpstr>
      <vt:lpstr>Symbol</vt:lpstr>
      <vt:lpstr>Tahoma</vt:lpstr>
      <vt:lpstr>TH Sarabun New</vt:lpstr>
      <vt:lpstr>TH SarabunIT๙</vt:lpstr>
      <vt:lpstr>TH SarabunPSK</vt:lpstr>
      <vt:lpstr>ธีมของ Office</vt:lpstr>
      <vt:lpstr>1_Office Theme</vt:lpstr>
      <vt:lpstr>BLOCKCHAIN</vt:lpstr>
      <vt:lpstr>Outline</vt:lpstr>
      <vt:lpstr>Overview</vt:lpstr>
      <vt:lpstr>Blockchain คืออะไร</vt:lpstr>
      <vt:lpstr>การทำงาน</vt:lpstr>
      <vt:lpstr>การทำงาน</vt:lpstr>
      <vt:lpstr>การทำงาน</vt:lpstr>
      <vt:lpstr>องค์ประกอบ</vt:lpstr>
      <vt:lpstr>Proof-of-Work</vt:lpstr>
      <vt:lpstr>องค์ประกอบ</vt:lpstr>
      <vt:lpstr>องค์ประกอบ</vt:lpstr>
      <vt:lpstr>องค์ประกอบ</vt:lpstr>
      <vt:lpstr>ประเภท</vt:lpstr>
      <vt:lpstr>ข้อดีของ Blockchain แต่ละประเภท</vt:lpstr>
      <vt:lpstr>การพิจารณาเลือกใช้</vt:lpstr>
      <vt:lpstr>การพิจารณาเลือกใช้</vt:lpstr>
      <vt:lpstr>การประยุกต์ใช้</vt:lpstr>
      <vt:lpstr>Blockchain ในไทย</vt:lpstr>
      <vt:lpstr>สกุลเงินดิจิทัล</vt:lpstr>
      <vt:lpstr>สรุป Blockchain</vt:lpstr>
      <vt:lpstr>BLOCKCHAIN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</dc:title>
  <dc:creator>Oranuch Pongsa</dc:creator>
  <cp:lastModifiedBy>Oranuch Pongsa</cp:lastModifiedBy>
  <cp:revision>19</cp:revision>
  <dcterms:created xsi:type="dcterms:W3CDTF">2020-11-09T03:43:58Z</dcterms:created>
  <dcterms:modified xsi:type="dcterms:W3CDTF">2020-11-09T08:30:12Z</dcterms:modified>
</cp:coreProperties>
</file>