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6"/>
  </p:notesMasterIdLst>
  <p:sldIdLst>
    <p:sldId id="262" r:id="rId3"/>
    <p:sldId id="263" r:id="rId4"/>
    <p:sldId id="272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5" r:id="rId13"/>
    <p:sldId id="273" r:id="rId14"/>
    <p:sldId id="276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68015" autoAdjust="0"/>
  </p:normalViewPr>
  <p:slideViewPr>
    <p:cSldViewPr snapToGrid="0">
      <p:cViewPr varScale="1">
        <p:scale>
          <a:sx n="49" d="100"/>
          <a:sy n="49" d="100"/>
        </p:scale>
        <p:origin x="15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1D194-075C-4642-BAA5-154D760F7D6E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1B877-6AB0-49BD-AC39-15285DC14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2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5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ตัวอย่างการประยุกต์ใช้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ในองค์กร 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Compute Engine –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ตัวอย่างที่เห็นได้ชัดเจนคือการสร้าง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Server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สำหรับทำ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Web Server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หรือ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Mail Server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เป็นต้น </a:t>
            </a:r>
          </a:p>
          <a:p>
            <a:pPr algn="l" fontAlgn="base"/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Test and Development –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องค์กรที่มีการพัฒนาแอปพลิ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เค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ชันขึ้นมาใช้งานด้วยตนเองอาจพบปัญหาระบบที่มีอยู่ที่ไม่เพียงพอ หรือต้องเสียเวลาในการขึ้นระบบซึ่งค่อนข้างยาก ซับซ้อนและใช้เวลานาน เมื่อใช้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นักพัฒนาสามารถทดสอบระบบบน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ได้อย่างรวดเร็ว ทั้งยังสามารถย้าย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Application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จากระบบหนึ่งไปอีกระบบหนึ่งได้อย่างง่ายดาย โดยไม่ต้องจำเป็นต้องขึ้นระบบขึ้นใหม่ </a:t>
            </a:r>
          </a:p>
          <a:p>
            <a:pPr algn="l" fontAlgn="base"/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Big Data Analytics -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เนื่องจากข้อมูลข่าวสารเพิ่มขึ้นอย่างรวดเร็วใน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ทุกๆ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 ปี องค์กรขนาดใหญ่จึงเลือกที่จะลงทุนหรือพัฒนา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Big Data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เพื่อรองรับการเติบโตและการประมวลผลในอนาคต ซึ่งในปัจจุบันก็มีผู้ให้บริการ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Big Data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เป็นจำนวนมาก ตัวอย่างที่เรารู้จักเช่น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Google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เป็นต้น </a:t>
            </a:r>
          </a:p>
          <a:p>
            <a:pPr algn="l" fontAlgn="base"/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Disaster Recovery –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ในสถานการณ์ที่คาดไม่ถึง อาจเกิดจากความไม่สงบ สงคราม หรือภัยพิบัติทางธรรมชาติ การมองหาไซ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ต์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สำรองหรือ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DR Site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จึงมีความสำคัญและจำเป็นอย่างมาก ทำให้เรามั่นใจได้ว่าไม่ว่าจะเกิดเหตุการณ์อะไรขึ้น ระบบของเราจะยังสามารถทำงานต่อไปได้ </a:t>
            </a:r>
          </a:p>
          <a:p>
            <a:pPr algn="l" fontAlgn="base"/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Storage and Backup -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การเก็บข้อมูลบน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PT Sans"/>
              </a:rPr>
              <a:t>Center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ของตนเองอาจยังปลอดภัย หรือมีข้อจำกัดเรื่องของพื้นที่การจัดเก็บ การใช้บริการ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ช่วยให้เรามั่นใจได้ว่ามีข้อมูลสำรองกรณีที่ต้องการใช้ โดยไม่มีข้อจำกัดเรื่องของการปรับขนาดในอนาคต 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4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ลักษณะงานที่เหมาะกับการนำระบบ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มาใช้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งานที่ต้องรองรับผู้ใช้งานจำนวนมาก : เพราะในปัจจุบันทุกธุรกิจและองค์กรใช้อินเทอร์เน็ตในการดำเนินงาน และระบบแมนนวลไม่รองรับความรวดเร็วในการทำงาน แต่เมื่อคุณใช้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แน่นอนว่าหน่วยงาน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IT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ของคุณจะออกแบบระบบได้รวดเร็วเพื่อให้ผู้ใช้หรือลูกค้าได้รับประสบการณ์ดี ๆ ในการใช้งานแอปพลิ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เค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ชัน ต่าง ๆ ได้โดยไม่มีข้อจำกัดเรื่องสถานที่และอุปกรณ์ 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ระบบสำรองกรณีฉุกเฉิน (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Disaster Recovery) : 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ช่วยในเรื่องนี้ได้ เพราะทุกวันนี้หลายองค์กรต้องมีระบบกู้คืนข้อมูลสำรองไว้เผื่อกรณีฉุกเฉิน เพียงแค่คุณลงทุนสร้าง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PT Sans"/>
              </a:rPr>
              <a:t>Center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ก็ค่อนข้างสิ้นเปลืองทั้งในเรื่องของเวลา ค่าใช้จ่าย ทรัพยากรฮาร์ดแวร์ ซอฟต์แวร์ ดังนั้น การนำระบบ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Hybrid 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มาปรับเข้ากับระบบ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Disaster Recovery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จึงเป็นสิ่งที่น่าสนใจ องค์กรจะสามารถประหยัดค่าใช้จ่ายโดยไม่จำเป็นต้องลงทุนสร้าง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PT Sans"/>
              </a:rPr>
              <a:t>Center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อีกด้วย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ปริมาณงานที่คาดเดาไม่ได้ (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Unpredictable Workloads) :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งานหรือธุรกิจที่มักจะมีช่วงเวลาเกิด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Workload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จำนวนมากจนผู้ดูแลคาดเดาได้ยาก (ส่วนใหญ่มักเกิดขึ้นบางช่วงเวลา เช่น ทุกต้นเดือนหรือปลายเดือน ช่วงที่มีการจัดโปรโมชันส่งเสริมการขาย) กรณีเหล่านี้ทำให้มีผู้ใช้เข้าใช้ระบบเกิดขึ้นจำนวนมาก ส่งผลให้ระบบไม่สามารถรองรับได้ แต่ด้วยการใช้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มาทำงานร่วมกับระบบเดิมในรูปแบบ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เท่านี้องค์กรก็สามารถขับเคลื่อนได้อย่างมีประสิทธิภาพ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การขยับขยายเพื่อรองรับผู้ใช้จำนวนมากในอนาคต (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Scalability) :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ถ้าธุรกิจหรือองค์กรของคุณจำเป็นต้องรองรับปริมาณผู้ใช้จำนวนมาก การนำระบบ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มาใช้เพื่อขยายฐานรองรับนั้นเหมาะสมทีเดียว เนื่องจากเราไม่ต้องลงทุนมากในครั้งแรก อาจเริ่มจากระบบเล็ก ๆ แล้วขยับขยาย เพื่อเพิ่มประสิทธิภาพและความสามารถของระบบได้อย่างรวดเร็ว โดยมีค่าใช้จ่ายที่ต่ำกว่าการจัดหาอุปกรณ์เองแบบ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On-Premises </a:t>
            </a:r>
          </a:p>
          <a:p>
            <a:pPr algn="l" fontAlgn="base"/>
            <a:endParaRPr lang="en-GB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งานที่ใช้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Storage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ขนาดใหญ่ : ปัจจุบันค่าใช้จ่ายหลักที่เสียไปกับระบบ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IT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คือ ค่าใช้จ่ายทางด้าน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Storage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เพราะนับวันการเติบโตของข้อมูลขยับขยายอย่างต่อเนื่อง การเก็บข้อมูลที่เป็น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Semi-Structured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และ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Unstructured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มากขึ้น ยิ่งทำให้อัตราการเจริญเติบโตของ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Storage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สูงขึ้นไปอีก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จะช่วยเพิ่มประสิทธิภาพการเก็บข้อมูลให้คุณจุข้อมูลที่สำคัญ ๆ ได้มากขึ้น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84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0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i="1" dirty="0">
                <a:solidFill>
                  <a:srgbClr val="3A3A3A"/>
                </a:solidFill>
                <a:effectLst/>
                <a:latin typeface="PT Sans"/>
              </a:rPr>
              <a:t>Cloud Computing </a:t>
            </a:r>
            <a:r>
              <a:rPr lang="th-TH" b="1" i="1" dirty="0">
                <a:solidFill>
                  <a:srgbClr val="3A3A3A"/>
                </a:solidFill>
                <a:effectLst/>
                <a:latin typeface="PT Sans"/>
              </a:rPr>
              <a:t>คือ</a:t>
            </a:r>
            <a:r>
              <a:rPr lang="th-TH" b="0" i="1" dirty="0">
                <a:solidFill>
                  <a:srgbClr val="3A3A3A"/>
                </a:solidFill>
                <a:effectLst/>
                <a:latin typeface="PT Sans"/>
              </a:rPr>
              <a:t> บริการที่ให้เราใช้หรือเช่าใช้ระบบคอมพิวเตอร์หรือทรัพยากรด้านคอมพิวเตอร์ ของผู้ให้บริการ โดยครอบคลุมทั้งฮาร์ดแวร์และซอฟต์แวร์ที่ใช้ในการประมวลผล การจัดเก็บข้อมูล และระบบออนไลน์</a:t>
            </a:r>
            <a:r>
              <a:rPr lang="th-TH" b="0" i="1" dirty="0" err="1">
                <a:solidFill>
                  <a:srgbClr val="3A3A3A"/>
                </a:solidFill>
                <a:effectLst/>
                <a:latin typeface="PT Sans"/>
              </a:rPr>
              <a:t>ต่างๆ</a:t>
            </a:r>
            <a:r>
              <a:rPr lang="th-TH" b="0" i="1" dirty="0">
                <a:solidFill>
                  <a:srgbClr val="3A3A3A"/>
                </a:solidFill>
                <a:effectLst/>
                <a:latin typeface="PT Sans"/>
              </a:rPr>
              <a:t> ผ่านอินเตอร์เน็ต  ซึ่งเราสามารถเลือกกำลังการประมวลผล เลือกจำนวนทรัพยากร ได้ตามความต้องการในการใช้งาน พูดง่ายก็คือ ใช้เท่าไหร่ ก็จ่ายเท่านั้นนั่นเอง นอกจากนี้เรายังสามารถเข้าถึงข้อมูลบน </a:t>
            </a:r>
            <a:r>
              <a:rPr lang="en-GB" b="0" i="1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1" dirty="0">
                <a:solidFill>
                  <a:srgbClr val="3A3A3A"/>
                </a:solidFill>
                <a:effectLst/>
                <a:latin typeface="PT Sans"/>
              </a:rPr>
              <a:t>จากที่ไหนก็ได้เรียกได้ว่าทั้งสะดวกสบายแถมยังประหยัดเวลาแบบสุด ๆ</a:t>
            </a:r>
            <a:endParaRPr lang="en-GB" b="0" i="1" dirty="0">
              <a:solidFill>
                <a:srgbClr val="3A3A3A"/>
              </a:solidFill>
              <a:effectLst/>
              <a:latin typeface="PT Sans"/>
            </a:endParaRPr>
          </a:p>
          <a:p>
            <a:pPr algn="l"/>
            <a:endParaRPr lang="en-GB" b="0" i="1" dirty="0">
              <a:solidFill>
                <a:srgbClr val="3A3A3A"/>
              </a:solidFill>
              <a:effectLst/>
              <a:latin typeface="PT Sans"/>
            </a:endParaRPr>
          </a:p>
          <a:p>
            <a:pPr algn="l"/>
            <a:r>
              <a:rPr lang="th-TH" b="1" i="0" dirty="0">
                <a:solidFill>
                  <a:srgbClr val="333333"/>
                </a:solidFill>
                <a:effectLst/>
                <a:latin typeface="Roboto"/>
              </a:rPr>
              <a:t>คุณลักษณะของ </a:t>
            </a:r>
            <a:r>
              <a:rPr lang="en-GB" b="1" i="0" dirty="0">
                <a:solidFill>
                  <a:srgbClr val="333333"/>
                </a:solidFill>
                <a:effectLst/>
                <a:latin typeface="Roboto"/>
              </a:rPr>
              <a:t>Cloud Computing</a:t>
            </a:r>
            <a:r>
              <a:rPr lang="en-GB" b="0" i="0" dirty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333333"/>
                </a:solidFill>
                <a:effectLst/>
                <a:latin typeface="Roboto"/>
              </a:rPr>
              <a:t>On-demand self-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oboto"/>
              </a:rPr>
              <a:t>service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oboto"/>
              </a:rPr>
              <a:t>Cloud</a:t>
            </a:r>
            <a:r>
              <a:rPr lang="en-GB" b="0" i="0" dirty="0">
                <a:solidFill>
                  <a:srgbClr val="333333"/>
                </a:solidFill>
                <a:effectLst/>
                <a:latin typeface="Roboto"/>
              </a:rPr>
              <a:t> Computing</a:t>
            </a:r>
            <a:r>
              <a:rPr lang="th-TH" b="0" i="0" dirty="0">
                <a:solidFill>
                  <a:srgbClr val="333333"/>
                </a:solidFill>
                <a:effectLst/>
                <a:latin typeface="Roboto"/>
              </a:rPr>
              <a:t>ต้องสามารถจัดการได้ด้วยตัวเอง ตามความต้องการของผู้ใช้บริการ 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333333"/>
                </a:solidFill>
                <a:effectLst/>
                <a:latin typeface="Roboto"/>
              </a:rPr>
              <a:t>Broad Network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oboto"/>
              </a:rPr>
              <a:t>Access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oboto"/>
              </a:rPr>
              <a:t>Cloud</a:t>
            </a:r>
            <a:r>
              <a:rPr lang="en-GB" b="0" i="0" dirty="0">
                <a:solidFill>
                  <a:srgbClr val="333333"/>
                </a:solidFill>
                <a:effectLst/>
                <a:latin typeface="Roboto"/>
              </a:rPr>
              <a:t> Computing</a:t>
            </a:r>
            <a:r>
              <a:rPr lang="th-TH" b="0" i="0" dirty="0">
                <a:solidFill>
                  <a:srgbClr val="333333"/>
                </a:solidFill>
                <a:effectLst/>
                <a:latin typeface="Roboto"/>
              </a:rPr>
              <a:t>ต้องสามารถเข้าถึงได้จากที่ใดก็ได้ โดยไม่มีข้อจำกัดของสถานที่และอุปกรณ์ที่ต้องการเชื่อมต่อ 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333333"/>
                </a:solidFill>
                <a:effectLst/>
                <a:latin typeface="Roboto"/>
              </a:rPr>
              <a:t>Resource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oboto"/>
              </a:rPr>
              <a:t>Pooling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oboto"/>
              </a:rPr>
              <a:t>Cloud</a:t>
            </a:r>
            <a:r>
              <a:rPr lang="en-GB" b="0" i="0" dirty="0">
                <a:solidFill>
                  <a:srgbClr val="333333"/>
                </a:solidFill>
                <a:effectLst/>
                <a:latin typeface="Roboto"/>
              </a:rPr>
              <a:t> Computing</a:t>
            </a:r>
            <a:r>
              <a:rPr lang="th-TH" b="0" i="0" dirty="0">
                <a:solidFill>
                  <a:srgbClr val="333333"/>
                </a:solidFill>
                <a:effectLst/>
                <a:latin typeface="Roboto"/>
              </a:rPr>
              <a:t>ต้องสามารถนำทรัพยากรมารวมกันและใช้งานร่วมกันได้ 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333333"/>
                </a:solidFill>
                <a:effectLst/>
                <a:latin typeface="Roboto"/>
              </a:rPr>
              <a:t>Rapid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oboto"/>
              </a:rPr>
              <a:t>Elasticity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oboto"/>
              </a:rPr>
              <a:t>Cloud</a:t>
            </a:r>
            <a:r>
              <a:rPr lang="en-GB" b="0" i="0" dirty="0">
                <a:solidFill>
                  <a:srgbClr val="333333"/>
                </a:solidFill>
                <a:effectLst/>
                <a:latin typeface="Roboto"/>
              </a:rPr>
              <a:t> Computing</a:t>
            </a:r>
            <a:r>
              <a:rPr lang="th-TH" b="0" i="0" dirty="0">
                <a:solidFill>
                  <a:srgbClr val="333333"/>
                </a:solidFill>
                <a:effectLst/>
                <a:latin typeface="Roboto"/>
              </a:rPr>
              <a:t>ต้องมีความยืดหยุ่นสูง สามารถเพิ่มลดทรัพยากรได้ทันที โดยไม่มีข้อจำกัดเรื่องปริมาณและระยะเวลา </a:t>
            </a:r>
          </a:p>
          <a:p>
            <a:pPr algn="l">
              <a:buFont typeface="+mj-lt"/>
              <a:buAutoNum type="arabicPeriod"/>
            </a:pPr>
            <a:r>
              <a:rPr lang="en-GB" b="1" i="0" dirty="0">
                <a:solidFill>
                  <a:srgbClr val="333333"/>
                </a:solidFill>
                <a:effectLst/>
                <a:latin typeface="Roboto"/>
              </a:rPr>
              <a:t>Measured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oboto"/>
              </a:rPr>
              <a:t>Service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oboto"/>
              </a:rPr>
              <a:t>Cloud</a:t>
            </a:r>
            <a:r>
              <a:rPr lang="en-GB" b="0" i="0" dirty="0">
                <a:solidFill>
                  <a:srgbClr val="333333"/>
                </a:solidFill>
                <a:effectLst/>
                <a:latin typeface="Roboto"/>
              </a:rPr>
              <a:t> Computing</a:t>
            </a:r>
            <a:r>
              <a:rPr lang="th-TH" b="0" i="0" dirty="0">
                <a:solidFill>
                  <a:srgbClr val="333333"/>
                </a:solidFill>
                <a:effectLst/>
                <a:latin typeface="Roboto"/>
              </a:rPr>
              <a:t>ต้องสามารถวัดปริมาณการใช้งานได้ และสามารถคิดค่าใช้งานได้ตามการใช้งานจริง </a:t>
            </a:r>
          </a:p>
          <a:p>
            <a:pPr algn="l"/>
            <a:r>
              <a:rPr lang="th-TH" b="0" i="0" dirty="0">
                <a:solidFill>
                  <a:srgbClr val="333333"/>
                </a:solidFill>
                <a:effectLst/>
                <a:latin typeface="Roboto"/>
              </a:rPr>
              <a:t> </a:t>
            </a:r>
          </a:p>
          <a:p>
            <a:pPr algn="l"/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51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th-TH" b="1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endParaRPr lang="th-TH" b="1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en-GB" b="1" i="0" dirty="0">
                <a:solidFill>
                  <a:srgbClr val="3A3A3A"/>
                </a:solidFill>
                <a:effectLst/>
                <a:latin typeface="PT Sans"/>
              </a:rPr>
              <a:t>Private Cloud</a:t>
            </a:r>
            <a:endParaRPr lang="en-GB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คือการตั้งคลาว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ด์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ส่วนตัว โดยแต่ละบริษัทหรือองค์กรจะลงทุนจัดตั้ง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Hardware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และ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Software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ที่ใช้เป็นพื้นฐานใน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การทำ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PT Sans"/>
              </a:rPr>
              <a:t>Datacenter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ขึ้นมาเป็นของตัวเอง เพื่อให้พนักงานในองค์กรใช้เท่านั้น</a:t>
            </a:r>
          </a:p>
          <a:p>
            <a:pPr algn="l" fontAlgn="base"/>
            <a:r>
              <a:rPr lang="en-GB" b="1" i="0" dirty="0">
                <a:solidFill>
                  <a:srgbClr val="3A3A3A"/>
                </a:solidFill>
                <a:effectLst/>
                <a:latin typeface="PT Sans"/>
              </a:rPr>
              <a:t>Public Cloud</a:t>
            </a:r>
            <a:endParaRPr lang="en-GB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คือ คลาว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ด์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ที่สร้างขึ้นเพื่อให้ทุกคนสามารถใช้งานได้ โดยจะมีผู้ให้บริการระบบคราว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ด์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เป็นคนตั้ง ระบบ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Hardware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และ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Software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ขึ้นมา แล้วให้แต่ระบริษัทหรือองค์กรเข้าไปเช่าใช้บริการ อาจจะจ่ายเป็นรายเดือนหรือรายปี</a:t>
            </a:r>
          </a:p>
          <a:p>
            <a:pPr algn="l" fontAlgn="base"/>
            <a:r>
              <a:rPr lang="en-GB" b="1" i="0" dirty="0">
                <a:solidFill>
                  <a:srgbClr val="3A3A3A"/>
                </a:solidFill>
                <a:effectLst/>
                <a:latin typeface="PT Sans"/>
              </a:rPr>
              <a:t>Hybrid Cloud</a:t>
            </a:r>
            <a:endParaRPr lang="en-GB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คือ เป็นการเอาข้อดีของระหว่าง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Private 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และ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Public 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มาใช้ร่วมกัน เช่น การนำ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Private 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มาใช้สำหรับเก็บข้อมูลภายในองค์กร และใช้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Public 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มาใช้เพื่อการ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Scale out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ในการประมวลผลในช่วงที่เกิด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Workload Peak time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เป็นต้น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7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1" i="0" dirty="0">
                <a:solidFill>
                  <a:srgbClr val="3A3A3A"/>
                </a:solidFill>
                <a:effectLst/>
                <a:latin typeface="PT Sans"/>
              </a:rPr>
              <a:t>Private Cloud</a:t>
            </a:r>
            <a:endParaRPr lang="en-GB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คือการตั้งคลาว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ด์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ส่วนตัว โดยแต่ละบริษัทหรือองค์กรจะลงทุนจัดตั้ง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Hardware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และ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Software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ที่ใช้เป็นพื้นฐานใน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การทำ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PT Sans"/>
              </a:rPr>
              <a:t>Datacenter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ขึ้นมาเป็นของตัวเอง เพื่อให้พนักงานในองค์กรใช้เท่านั้น</a:t>
            </a:r>
          </a:p>
          <a:p>
            <a:pPr algn="l" fontAlgn="base"/>
            <a:r>
              <a:rPr lang="en-GB" b="1" i="0" dirty="0">
                <a:solidFill>
                  <a:srgbClr val="3A3A3A"/>
                </a:solidFill>
                <a:effectLst/>
                <a:latin typeface="PT Sans"/>
              </a:rPr>
              <a:t>Public Cloud</a:t>
            </a:r>
            <a:endParaRPr lang="en-GB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คือ คลาว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ด์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ที่สร้างขึ้นเพื่อให้ทุกคนสามารถใช้งานได้ โดยจะมีผู้ให้บริการระบบคราว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ด์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เป็นคนตั้ง ระบบ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Hardware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และ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Software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ขึ้นมา แล้วให้แต่ระบริษัทหรือองค์กรเข้าไปเช่าใช้บริการ อาจจะจ่ายเป็นรายเดือนหรือรายปี</a:t>
            </a:r>
          </a:p>
          <a:p>
            <a:pPr algn="l" fontAlgn="base"/>
            <a:r>
              <a:rPr lang="en-GB" b="1" i="0" dirty="0">
                <a:solidFill>
                  <a:srgbClr val="3A3A3A"/>
                </a:solidFill>
                <a:effectLst/>
                <a:latin typeface="PT Sans"/>
              </a:rPr>
              <a:t>Hybrid Cloud</a:t>
            </a:r>
            <a:endParaRPr lang="en-GB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คือ เป็นการเอาข้อดีของระหว่าง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Private 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และ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Public 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มาใช้ร่วมกัน เช่น การนำ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Private 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มาใช้สำหรับเก็บข้อมูลภายในองค์กร และใช้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Public 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มาใช้เพื่อการ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Scale out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ในการประมวลผลในช่วงที่เกิด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Workload Peak time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เป็นต้น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0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Infra — Platform — Software — Function</a:t>
            </a:r>
          </a:p>
          <a:p>
            <a:r>
              <a:rPr lang="th-TH" dirty="0"/>
              <a:t>บริการทั้งหมดนี้ ผู้ให้บริการคลาว</a:t>
            </a:r>
            <a:r>
              <a:rPr lang="th-TH" dirty="0" err="1"/>
              <a:t>ด์</a:t>
            </a:r>
            <a:r>
              <a:rPr lang="th-TH" dirty="0"/>
              <a:t>บางเจ้า อาจจะเปิดทุก </a:t>
            </a:r>
            <a:r>
              <a:rPr lang="en-GB" dirty="0"/>
              <a:t>service </a:t>
            </a:r>
            <a:r>
              <a:rPr lang="th-TH" dirty="0"/>
              <a:t>ครอบคลุมทั้งสามสี่อย่างนี้ หรือบางเจ้าก็จะให้บริการแค่บางประเภท อันนี้ก็แล้วแต่เรา ว่าจะเลือกใช้บริการอะไร ของเจ้าไหน</a:t>
            </a:r>
          </a:p>
          <a:p>
            <a:endParaRPr lang="th-TH" dirty="0"/>
          </a:p>
          <a:p>
            <a:r>
              <a:rPr lang="th-TH" dirty="0"/>
              <a:t>การให้บริการซอฟต์แวร์ หรือ </a:t>
            </a:r>
            <a:r>
              <a:rPr lang="en-GB" dirty="0"/>
              <a:t>Software as a Service (SaaS)</a:t>
            </a:r>
          </a:p>
          <a:p>
            <a:r>
              <a:rPr lang="th-TH" dirty="0"/>
              <a:t>จะให้บริการการประมวลผลแอปพลิ</a:t>
            </a:r>
            <a:r>
              <a:rPr lang="th-TH" dirty="0" err="1"/>
              <a:t>เค</a:t>
            </a:r>
            <a:r>
              <a:rPr lang="th-TH" dirty="0"/>
              <a:t>ชันที่แม่ข่ายของผู้ให้บริการ และเปิดให้การบริการทางด้านซอฟต์แวร์</a:t>
            </a:r>
            <a:r>
              <a:rPr lang="th-TH" dirty="0" err="1"/>
              <a:t>ต่างๆ</a:t>
            </a:r>
            <a:endParaRPr lang="th-TH" dirty="0"/>
          </a:p>
          <a:p>
            <a:endParaRPr lang="th-TH" dirty="0"/>
          </a:p>
          <a:p>
            <a:r>
              <a:rPr lang="th-TH" dirty="0"/>
              <a:t>การให้บริการแพลตฟอร์ม หรือ </a:t>
            </a:r>
            <a:r>
              <a:rPr lang="en-GB" dirty="0"/>
              <a:t>Platform as a Service (PaaS)</a:t>
            </a:r>
          </a:p>
          <a:p>
            <a:r>
              <a:rPr lang="th-TH" dirty="0"/>
              <a:t>เป็นการประมวลผล ซึ่งมีระบบปฏิบัติการ และการสนับสนุนเว็บแอปพลิ</a:t>
            </a:r>
            <a:r>
              <a:rPr lang="th-TH" dirty="0" err="1"/>
              <a:t>เค</a:t>
            </a:r>
            <a:r>
              <a:rPr lang="th-TH" dirty="0"/>
              <a:t>ชันเข้ามาร่วมด้วย</a:t>
            </a:r>
          </a:p>
          <a:p>
            <a:endParaRPr lang="th-TH" dirty="0"/>
          </a:p>
          <a:p>
            <a:r>
              <a:rPr lang="th-TH" dirty="0"/>
              <a:t>การให้บริการโครงสร้างพื้นฐาน หรือ </a:t>
            </a:r>
            <a:r>
              <a:rPr lang="en-GB" dirty="0"/>
              <a:t>Infrastructure as a Service (IaaS)</a:t>
            </a:r>
          </a:p>
          <a:p>
            <a:r>
              <a:rPr lang="th-TH" dirty="0"/>
              <a:t>เป็นการให้บริการเฉพาะโครงสร้างพื้นฐาน มีประโยชน์ในการประมวลผลทรัพยากรจำนวนมาก</a:t>
            </a:r>
          </a:p>
          <a:p>
            <a:endParaRPr lang="th-TH" dirty="0"/>
          </a:p>
          <a:p>
            <a:r>
              <a:rPr lang="th-TH" dirty="0"/>
              <a:t>บริการระบบจัดเก็บข้อมูล หรือ </a:t>
            </a:r>
            <a:r>
              <a:rPr lang="en-GB" dirty="0"/>
              <a:t>data Storage as a Service (</a:t>
            </a:r>
            <a:r>
              <a:rPr lang="en-GB" dirty="0" err="1"/>
              <a:t>dSaaS</a:t>
            </a:r>
            <a:r>
              <a:rPr lang="en-GB" dirty="0"/>
              <a:t>)</a:t>
            </a:r>
          </a:p>
          <a:p>
            <a:r>
              <a:rPr lang="th-TH" dirty="0"/>
              <a:t>ระบบการจัดเก็บข้อมูลที่มีขนาดใหญ่ไม่จำกัด รองรับการสืบค้นและการจัดการข้อมูลขั้นสูง</a:t>
            </a:r>
          </a:p>
          <a:p>
            <a:endParaRPr lang="th-TH" dirty="0"/>
          </a:p>
          <a:p>
            <a:r>
              <a:rPr lang="th-TH" dirty="0"/>
              <a:t>บริการร่วมรวมลำดับความเชื่อมโยง หรือ </a:t>
            </a:r>
            <a:r>
              <a:rPr lang="en-GB" dirty="0"/>
              <a:t>Composite Service (CaaS)</a:t>
            </a:r>
          </a:p>
          <a:p>
            <a:r>
              <a:rPr lang="th-TH" dirty="0"/>
              <a:t>คือส่วนทำหน้าที่รวมโปรแกรมประยุกต์ หรือจัดลำดับการเชื่อมโยงแบบ </a:t>
            </a:r>
            <a:r>
              <a:rPr lang="en-GB" dirty="0"/>
              <a:t>workflow </a:t>
            </a:r>
            <a:r>
              <a:rPr lang="th-TH" dirty="0"/>
              <a:t>ข้ามเครือข่าย รวมถึงการจัดการด้านความปลอดภัย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FaaS</a:t>
            </a:r>
            <a:endParaRPr lang="en-GB" dirty="0"/>
          </a:p>
          <a:p>
            <a:r>
              <a:rPr lang="th-TH" dirty="0"/>
              <a:t>เป็นบริการระดับ </a:t>
            </a:r>
            <a:r>
              <a:rPr lang="en-GB" dirty="0"/>
              <a:t>Function</a:t>
            </a:r>
          </a:p>
          <a:p>
            <a:r>
              <a:rPr lang="th-TH" dirty="0"/>
              <a:t>คือมีแค่การทำงาน </a:t>
            </a:r>
            <a:r>
              <a:rPr lang="en-GB" dirty="0"/>
              <a:t>scope </a:t>
            </a:r>
            <a:r>
              <a:rPr lang="th-TH" dirty="0"/>
              <a:t>สั้นๆ เพียงอย่างเดียว เปิดรอไว้ให้ใครมาเรียกไปใช้งาน</a:t>
            </a:r>
          </a:p>
          <a:p>
            <a:r>
              <a:rPr lang="th-TH" dirty="0"/>
              <a:t>เหมือนยก </a:t>
            </a:r>
            <a:r>
              <a:rPr lang="en-GB" dirty="0"/>
              <a:t>function </a:t>
            </a:r>
            <a:r>
              <a:rPr lang="th-TH" dirty="0"/>
              <a:t>ของ </a:t>
            </a:r>
            <a:r>
              <a:rPr lang="en-GB" dirty="0" err="1"/>
              <a:t>javascript</a:t>
            </a:r>
            <a:r>
              <a:rPr lang="en-GB" dirty="0"/>
              <a:t> </a:t>
            </a:r>
            <a:r>
              <a:rPr lang="th-TH" dirty="0"/>
              <a:t>ไป </a:t>
            </a:r>
            <a:r>
              <a:rPr lang="en-GB" dirty="0"/>
              <a:t>deploy </a:t>
            </a:r>
            <a:r>
              <a:rPr lang="th-TH" dirty="0"/>
              <a:t>อยู่บน </a:t>
            </a:r>
            <a:r>
              <a:rPr lang="en-GB" dirty="0"/>
              <a:t>cloud </a:t>
            </a:r>
            <a:r>
              <a:rPr lang="th-TH" dirty="0"/>
              <a:t>พอนึกภาพออกไหม</a:t>
            </a:r>
            <a:r>
              <a:rPr lang="th-TH" dirty="0" err="1"/>
              <a:t>๊คะ</a:t>
            </a:r>
            <a:r>
              <a:rPr lang="th-TH" dirty="0"/>
              <a:t>?</a:t>
            </a:r>
          </a:p>
          <a:p>
            <a:r>
              <a:rPr lang="th-TH" dirty="0"/>
              <a:t>เช่น </a:t>
            </a:r>
            <a:r>
              <a:rPr lang="en-GB" dirty="0"/>
              <a:t>Google Cloud Function, Amazon Lambda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2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Highlight :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ไม่ต้องลงทุนในการสร้างระบบคอมพิวเตอร์ ฮาร์ดแวร์ ซอฟต์แวร์เอง , ซอฟต์แวร์จะถูกเรียกใช้งานผ่าน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จากที่ไหนก็ได้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Case Study :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ตัวอย่างที่ใกล้ตัวเรามากที่สุดเช่น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Google Docs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หรือ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Google Apps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ที่มาในรูปแบบการใช้ซอฟต์แวร์ผ่านเว็บบราวเซอร์ โดยไม่ต้องติดตั้งซอฟต์แวร์ลงบนเครื่อง หรือ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Web-based Email Service 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ต่างๆ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 เช่น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Hotmail, Gmail, Facebook, Twitter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ที่มีการเก็บโปรแกรมและข้อมูล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ต่างๆ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ไว้ที่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Host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แล้วให้ผู้ใช้สามารถเรียกใช้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application </a:t>
            </a:r>
            <a:r>
              <a:rPr lang="th-TH" b="0" i="0" dirty="0" err="1">
                <a:solidFill>
                  <a:srgbClr val="3A3A3A"/>
                </a:solidFill>
                <a:effectLst/>
                <a:latin typeface="PT Sans"/>
              </a:rPr>
              <a:t>ต่างๆ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 ผ่านทางเว็บได้ ก็ถือว่าเป็นบริการประเภทนี้อีกเช่นเดียวกันเป็นต้น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3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Highlight :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สามารถช่วยลดต้นทุนและเวลาที่ใช้ในการพัฒนาซอฟท์แวร์ได้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Case Study :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ตัวอย่างบริการทางด้านนี้เช่น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Google App Engine, Microsoft Azure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ที่สามารถนำมาพัฒนาแอพที่ให้บริการคนจำนวนมหาศาลได้ โดยใช้เวลาพัฒนาไม่นานด้วยทีมงานแค่ไม่กี่คน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3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Highlight :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สามารถช่วยลดต้นทุนและเวลาที่ใช้ในการพัฒนาซอฟท์แวร์ได้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Case Study :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ตัวอย่างบริการทางด้านนี้เช่น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Google App Engine, Microsoft Azure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ที่สามารถนำมาพัฒนาแอพที่ให้บริการคนจำนวนมหาศาลได้ โดยใช้เวลาพัฒนาไม่นานด้วยทีมงานแค่ไม่กี่คน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53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ลดต้นทุนและค่าใช้จ่ายที่ไม่จำเป็น : การใช้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Computing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ประหยัดค่าใช้ได้มหาศาล หากคุณเลือกระบบ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PaaS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หรือ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SaaS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ผู้ให้บริการจะลงทุนกับทรัพยากร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IT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ให้เอง อาทิเช่น ฮาร์ดแวร์, การวางโครงสร้างพื้นฐาน และการดูแลและสนับสนุนจากระบบต่าง ๆ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พร้อมรองรับขยายตัวของธุรกิจ : ไม่ว่าธุรกิจของคุณจะเติบโตได้เร็วขนาดไหนก็ไม่ต้องกังวล เพราะระบบ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สามารถเพิ่มขนาดความจุ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CPU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หรือขยายพื้นที่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Storage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สำหรับจัดเก็บข้อมูลได้ตลอดเวลา ขั้นตอนไม่ยุ่งยาก ไม่เสียเวลา คุณจึงลดเวลาในส่วนนี้ แล้วหันไปพัฒนาศักยภาพด้านอื่น ๆ ของธุรกิจได้แทน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เพิ่มความสะดวกรวดเร็วในการใช้งาน : นี่เป็นข้อดีของ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ที่ทุกคนให้การยอมรับ เพราะ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ให้ความสะดวกรวดเร็วในการใช้งาน หมดข้อจำกัดเรื่องสถานที่ เวลา หรืออุปกรณ์ แค่มีอินเทอร์เน็ตก็สามารถใช้งานได้ เช่น การประชุม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Video Conference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การแชร์ไฟล์เอกสารต่าง ๆ ได้อย่างไร้ข้อจำกัด ไม่ว่าจะเป็นผ่าน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Notebook, Tablet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หรือสมาร์ตโฟน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เข้าถึงเทคโนโลยีที่ทันสมัยก่อนใคร : บริษัทที่ใช้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Computing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มีโอกาสเข้าถึงนวัตกรรมใหม่ ๆ ได้มากกว่า เนื่องจากผู้ให้บริการ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จะทำหน้าที่อัพเกรดระบบและสรรหาเทคโนโลยีที่ทันสมัย เช่น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Blockchain, Virtual Machine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หรือ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Application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ใหม่ ๆ เพื่อนำมาพัฒนาใช้ร่วมกับระบบ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พร้อมนำเสนอ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Solutions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ที่เป็นประโยชน์กับแต่ละธุรกิจอย่างเหมาะสมอยู่เสมอ</a:t>
            </a:r>
          </a:p>
          <a:p>
            <a:pPr algn="l" fontAlgn="base"/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  <a:p>
            <a:pPr algn="l" fontAlgn="base"/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จัดเก็บข้อมูลอย่างปลอดภัย : ด้วยการใช้ระบบ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Cloud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กับผู้ให้บริการที่มี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Data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PT Sans"/>
              </a:rPr>
              <a:t>Center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อยู่ในประเทศไทยที่ผ่านการรับรองระดับมาตรฐานสากล อาทิ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ISO, PCI DSS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หรือ 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CSA-STAR </a:t>
            </a:r>
            <a:r>
              <a:rPr lang="th-TH" b="0" i="0" dirty="0">
                <a:solidFill>
                  <a:srgbClr val="3A3A3A"/>
                </a:solidFill>
                <a:effectLst/>
                <a:latin typeface="PT Sans"/>
              </a:rPr>
              <a:t>ช่วยให้คุณมั่นใจได้ว่าข้อมูลของคุณจะจัดเก็บไว้ภายใต้ระบบรักษาความปลอดภัยที่รัดกุม ข้อมูลสำคัญจะไม่ถูกนำไปแสวงหาผลประโยชน์อย่างแน่นอน อย่างที่คุณเห็นได้ในบริการของ </a:t>
            </a:r>
            <a:r>
              <a:rPr lang="en-GB" b="0" i="0" dirty="0" err="1">
                <a:solidFill>
                  <a:srgbClr val="3A3A3A"/>
                </a:solidFill>
                <a:effectLst/>
                <a:latin typeface="PT Sans"/>
              </a:rPr>
              <a:t>Atcetera</a:t>
            </a:r>
            <a:r>
              <a:rPr lang="en-GB" b="0" i="0" dirty="0">
                <a:solidFill>
                  <a:srgbClr val="3A3A3A"/>
                </a:solidFill>
                <a:effectLst/>
                <a:latin typeface="PT Sans"/>
              </a:rPr>
              <a:t> </a:t>
            </a:r>
            <a:endParaRPr lang="th-TH" b="0" i="0" dirty="0">
              <a:solidFill>
                <a:srgbClr val="3A3A3A"/>
              </a:solidFill>
              <a:effectLst/>
              <a:latin typeface="PT Sans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1B877-6AB0-49BD-AC39-15285DC14C1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23F8-14ED-4502-BD5B-C62CEC92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6E39F-2F5B-4C9D-9220-744FF7B91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11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 sz="28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 sz="2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กล่องข้อความ 14">
            <a:extLst>
              <a:ext uri="{FF2B5EF4-FFF2-40B4-BE49-F238E27FC236}">
                <a16:creationId xmlns:a16="http://schemas.microsoft.com/office/drawing/2014/main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9" name="ตัวเชื่อมต่อตรง 12">
            <a:extLst>
              <a:ext uri="{FF2B5EF4-FFF2-40B4-BE49-F238E27FC236}">
                <a16:creationId xmlns:a16="http://schemas.microsoft.com/office/drawing/2014/main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กล่องข้อความ 14">
            <a:extLst>
              <a:ext uri="{FF2B5EF4-FFF2-40B4-BE49-F238E27FC236}">
                <a16:creationId xmlns:a16="http://schemas.microsoft.com/office/drawing/2014/main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9" name="ตัวเชื่อมต่อตรง 12">
            <a:extLst>
              <a:ext uri="{FF2B5EF4-FFF2-40B4-BE49-F238E27FC236}">
                <a16:creationId xmlns:a16="http://schemas.microsoft.com/office/drawing/2014/main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22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กล่องข้อความ 14">
            <a:extLst>
              <a:ext uri="{FF2B5EF4-FFF2-40B4-BE49-F238E27FC236}">
                <a16:creationId xmlns:a16="http://schemas.microsoft.com/office/drawing/2014/main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" name="ตัวเชื่อมต่อตรง 12">
            <a:extLst>
              <a:ext uri="{FF2B5EF4-FFF2-40B4-BE49-F238E27FC236}">
                <a16:creationId xmlns:a16="http://schemas.microsoft.com/office/drawing/2014/main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4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7" name="กล่องข้อความ 14">
            <a:extLst>
              <a:ext uri="{FF2B5EF4-FFF2-40B4-BE49-F238E27FC236}">
                <a16:creationId xmlns:a16="http://schemas.microsoft.com/office/drawing/2014/main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" name="ตัวเชื่อมต่อตรง 12">
            <a:extLst>
              <a:ext uri="{FF2B5EF4-FFF2-40B4-BE49-F238E27FC236}">
                <a16:creationId xmlns:a16="http://schemas.microsoft.com/office/drawing/2014/main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91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15FB-724C-4C00-88C3-4F507A3D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9C07A-41C5-4A7B-850C-E31A96CC1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15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5803-F0C6-47DA-BC08-E92775B3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73" y="0"/>
            <a:ext cx="10247971" cy="90324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09C07-82AA-488B-8CEC-1EFDA5921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59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7" name="กล่องข้อความ 14">
            <a:extLst>
              <a:ext uri="{FF2B5EF4-FFF2-40B4-BE49-F238E27FC236}">
                <a16:creationId xmlns:a16="http://schemas.microsoft.com/office/drawing/2014/main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" name="ตัวเชื่อมต่อตรง 12">
            <a:extLst>
              <a:ext uri="{FF2B5EF4-FFF2-40B4-BE49-F238E27FC236}">
                <a16:creationId xmlns:a16="http://schemas.microsoft.com/office/drawing/2014/main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856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กล่องข้อความ 14">
            <a:extLst>
              <a:ext uri="{FF2B5EF4-FFF2-40B4-BE49-F238E27FC236}">
                <a16:creationId xmlns:a16="http://schemas.microsoft.com/office/drawing/2014/main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" name="ตัวเชื่อมต่อตรง 12">
            <a:extLst>
              <a:ext uri="{FF2B5EF4-FFF2-40B4-BE49-F238E27FC236}">
                <a16:creationId xmlns:a16="http://schemas.microsoft.com/office/drawing/2014/main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80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th-TH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กล่องข้อความ 14">
            <a:extLst>
              <a:ext uri="{FF2B5EF4-FFF2-40B4-BE49-F238E27FC236}">
                <a16:creationId xmlns:a16="http://schemas.microsoft.com/office/drawing/2014/main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" name="ตัวเชื่อมต่อตรง 12">
            <a:extLst>
              <a:ext uri="{FF2B5EF4-FFF2-40B4-BE49-F238E27FC236}">
                <a16:creationId xmlns:a16="http://schemas.microsoft.com/office/drawing/2014/main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8" name="กล่องข้อความ 14">
            <a:extLst>
              <a:ext uri="{FF2B5EF4-FFF2-40B4-BE49-F238E27FC236}">
                <a16:creationId xmlns:a16="http://schemas.microsoft.com/office/drawing/2014/main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9" name="ตัวเชื่อมต่อตรง 12">
            <a:extLst>
              <a:ext uri="{FF2B5EF4-FFF2-40B4-BE49-F238E27FC236}">
                <a16:creationId xmlns:a16="http://schemas.microsoft.com/office/drawing/2014/main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7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กล่องข้อความ 14">
            <a:extLst>
              <a:ext uri="{FF2B5EF4-FFF2-40B4-BE49-F238E27FC236}">
                <a16:creationId xmlns:a16="http://schemas.microsoft.com/office/drawing/2014/main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11" name="ตัวเชื่อมต่อตรง 12">
            <a:extLst>
              <a:ext uri="{FF2B5EF4-FFF2-40B4-BE49-F238E27FC236}">
                <a16:creationId xmlns:a16="http://schemas.microsoft.com/office/drawing/2014/main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7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6" name="กล่องข้อความ 14">
            <a:extLst>
              <a:ext uri="{FF2B5EF4-FFF2-40B4-BE49-F238E27FC236}">
                <a16:creationId xmlns:a16="http://schemas.microsoft.com/office/drawing/2014/main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7" name="ตัวเชื่อมต่อตรง 12">
            <a:extLst>
              <a:ext uri="{FF2B5EF4-FFF2-40B4-BE49-F238E27FC236}">
                <a16:creationId xmlns:a16="http://schemas.microsoft.com/office/drawing/2014/main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30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E3CE7CA6-6655-422C-AAD8-36CE2043D16B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5" name="กล่องข้อความ 14">
            <a:extLst>
              <a:ext uri="{FF2B5EF4-FFF2-40B4-BE49-F238E27FC236}">
                <a16:creationId xmlns:a16="http://schemas.microsoft.com/office/drawing/2014/main" id="{F1986F93-5056-45C4-966F-C4D138AFFA14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6" name="ตัวเชื่อมต่อตรง 12">
            <a:extLst>
              <a:ext uri="{FF2B5EF4-FFF2-40B4-BE49-F238E27FC236}">
                <a16:creationId xmlns:a16="http://schemas.microsoft.com/office/drawing/2014/main" id="{8F927969-2225-4631-ABB9-73A2AF7BC219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88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4">
            <a:extLst>
              <a:ext uri="{FF2B5EF4-FFF2-40B4-BE49-F238E27FC236}">
                <a16:creationId xmlns:a16="http://schemas.microsoft.com/office/drawing/2014/main" id="{873B8710-EAFA-4840-AABA-2652F858C515}"/>
              </a:ext>
            </a:extLst>
          </p:cNvPr>
          <p:cNvSpPr/>
          <p:nvPr userDrawn="1"/>
        </p:nvSpPr>
        <p:spPr>
          <a:xfrm>
            <a:off x="1" y="-21249"/>
            <a:ext cx="12192000" cy="935650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862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7631" y="64604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กล่องข้อความ 14">
            <a:extLst>
              <a:ext uri="{FF2B5EF4-FFF2-40B4-BE49-F238E27FC236}">
                <a16:creationId xmlns:a16="http://schemas.microsoft.com/office/drawing/2014/main" id="{1A783667-7FEA-4B2B-9FE6-F997367649D3}"/>
              </a:ext>
            </a:extLst>
          </p:cNvPr>
          <p:cNvSpPr txBox="1"/>
          <p:nvPr userDrawn="1"/>
        </p:nvSpPr>
        <p:spPr>
          <a:xfrm>
            <a:off x="3132894" y="6334780"/>
            <a:ext cx="87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Core Value  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acrifice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rofessionalism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daptability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reativity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nthusiasm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11" name="ตัวเชื่อมต่อตรง 12">
            <a:extLst>
              <a:ext uri="{FF2B5EF4-FFF2-40B4-BE49-F238E27FC236}">
                <a16:creationId xmlns:a16="http://schemas.microsoft.com/office/drawing/2014/main" id="{9D6EFFF1-D91C-4483-B69E-6C4F14DC2D42}"/>
              </a:ext>
            </a:extLst>
          </p:cNvPr>
          <p:cNvCxnSpPr>
            <a:cxnSpLocks/>
          </p:cNvCxnSpPr>
          <p:nvPr userDrawn="1"/>
        </p:nvCxnSpPr>
        <p:spPr>
          <a:xfrm>
            <a:off x="0" y="6640458"/>
            <a:ext cx="2941357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F75B447-C541-4E05-9665-F4C4D42CD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487"/>
          <a:stretch/>
        </p:blipFill>
        <p:spPr>
          <a:xfrm>
            <a:off x="11349669" y="14068"/>
            <a:ext cx="828262" cy="83476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82F7A7-A6D6-4461-99ED-026FC882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7629"/>
          <a:stretch/>
        </p:blipFill>
        <p:spPr>
          <a:xfrm>
            <a:off x="1" y="-16601"/>
            <a:ext cx="988452" cy="8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1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ysClr val="windowText" lastClr="000000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862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7631" y="64604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7CA6-6655-422C-AAD8-36CE2043D16B}" type="slidenum">
              <a:rPr lang="th-TH" smtClean="0"/>
              <a:t>‹#›</a:t>
            </a:fld>
            <a:endParaRPr lang="th-TH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F75B447-C541-4E05-9665-F4C4D42CD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487"/>
          <a:stretch/>
        </p:blipFill>
        <p:spPr>
          <a:xfrm>
            <a:off x="11349669" y="14068"/>
            <a:ext cx="828262" cy="83476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82F7A7-A6D6-4461-99ED-026FC882EA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7629"/>
          <a:stretch/>
        </p:blipFill>
        <p:spPr>
          <a:xfrm>
            <a:off x="1" y="-16601"/>
            <a:ext cx="988452" cy="8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FF00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ECEA3C-4888-4D4D-9F23-440F692C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1B31F9F-460A-4F0E-AA78-E6789E1C95B7}"/>
              </a:ext>
            </a:extLst>
          </p:cNvPr>
          <p:cNvSpPr txBox="1"/>
          <p:nvPr/>
        </p:nvSpPr>
        <p:spPr>
          <a:xfrm>
            <a:off x="9258300" y="5842337"/>
            <a:ext cx="293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ร.ท.หญิง อรนุช พงษา</a:t>
            </a:r>
          </a:p>
          <a:p>
            <a:r>
              <a:rPr lang="en-GB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พฤศจิกายน 2563</a:t>
            </a:r>
            <a:endParaRPr lang="en-GB" sz="3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23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4FD3CF-216D-4747-98E7-7E2E7201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ประโยชน์ของการใช้ </a:t>
            </a:r>
            <a:r>
              <a:rPr lang="en-GB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Cloud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788C341-1919-417F-8DCA-C51A3CCB5546}"/>
              </a:ext>
            </a:extLst>
          </p:cNvPr>
          <p:cNvSpPr txBox="1"/>
          <p:nvPr/>
        </p:nvSpPr>
        <p:spPr>
          <a:xfrm>
            <a:off x="406886" y="1370173"/>
            <a:ext cx="61803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4000" b="1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ลดต้นทุนและค่าใช้จ่ายที่ไม่จำเป็น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พร้อมรองรับขยายตัวขององค์กร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เพิ่มความสะดวกรวดเร็วในการใช้งาน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เข้าถึงเทคโนโลยีที่ทันสมัยก่อนใคร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จัดเก็บข้อมูลอย่างปลอดภัย</a:t>
            </a:r>
            <a:endParaRPr lang="en-GB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684700C-2796-476B-B319-D56337AE1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46" t="10710"/>
          <a:stretch/>
        </p:blipFill>
        <p:spPr>
          <a:xfrm>
            <a:off x="6587194" y="1370173"/>
            <a:ext cx="5345402" cy="44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0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4FD3CF-216D-4747-98E7-7E2E7201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การประยุกต์ใช้ </a:t>
            </a:r>
            <a:r>
              <a:rPr lang="en-GB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Cloud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788C341-1919-417F-8DCA-C51A3CCB5546}"/>
              </a:ext>
            </a:extLst>
          </p:cNvPr>
          <p:cNvSpPr txBox="1"/>
          <p:nvPr/>
        </p:nvSpPr>
        <p:spPr>
          <a:xfrm>
            <a:off x="406886" y="1370173"/>
            <a:ext cx="61803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sz="4000" b="1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Compute Engine</a:t>
            </a:r>
            <a:endParaRPr lang="th-TH" sz="4000" b="1" i="0" dirty="0">
              <a:solidFill>
                <a:srgbClr val="3A3A3A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Test and Development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Big Data Analytics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Disaster Recovery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Storage and Backup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7E31B8A-7AE8-4899-88BA-78954D23A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614" y="1370173"/>
            <a:ext cx="66675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36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4FD3CF-216D-4747-98E7-7E2E7201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สรุปลักษณะงานที่เหมาะกับการนำระบบ </a:t>
            </a:r>
            <a:r>
              <a:rPr lang="en-GB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Cloud 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มาใช้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788C341-1919-417F-8DCA-C51A3CCB5546}"/>
              </a:ext>
            </a:extLst>
          </p:cNvPr>
          <p:cNvSpPr txBox="1"/>
          <p:nvPr/>
        </p:nvSpPr>
        <p:spPr>
          <a:xfrm>
            <a:off x="406885" y="1370173"/>
            <a:ext cx="104686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4000" b="1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งานที่ต้องรองรับผู้ใช้งานจำนวนมาก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ระบบสำรองกรณีฉุกเฉิน (</a:t>
            </a:r>
            <a:r>
              <a:rPr lang="en-GB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Disaster Recovery)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ปริมาณงานที่คาดเดาไม่ได้ (</a:t>
            </a:r>
            <a:r>
              <a:rPr lang="en-GB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Unpredictable Workloads)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การขยับขยายเพื่อรองรับผู้ใช้จำนวนมากในอนาคต (</a:t>
            </a:r>
            <a:r>
              <a:rPr lang="en-GB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Scalability)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งานที่ใช้ </a:t>
            </a:r>
            <a:r>
              <a:rPr lang="en-GB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Storage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ขนาดใหญ่</a:t>
            </a:r>
            <a:endParaRPr lang="en-GB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7086F62-ED45-454A-A201-790934051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3" t="31779" r="8175" b="32878"/>
          <a:stretch/>
        </p:blipFill>
        <p:spPr>
          <a:xfrm>
            <a:off x="648510" y="4715370"/>
            <a:ext cx="10894979" cy="12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1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3ECEA3C-4888-4D4D-9F23-440F692C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CLOUD COMPUTING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1B31F9F-460A-4F0E-AA78-E6789E1C95B7}"/>
              </a:ext>
            </a:extLst>
          </p:cNvPr>
          <p:cNvSpPr txBox="1"/>
          <p:nvPr/>
        </p:nvSpPr>
        <p:spPr>
          <a:xfrm>
            <a:off x="9258300" y="5842337"/>
            <a:ext cx="293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ร.ท.หญิง อรนุช พงษา</a:t>
            </a:r>
          </a:p>
          <a:p>
            <a:r>
              <a:rPr lang="en-GB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lang="th-TH" sz="3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พฤศจิกายน 2563</a:t>
            </a:r>
            <a:endParaRPr lang="en-GB" sz="30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951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4FD3CF-216D-4747-98E7-7E2E7201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919B1FB-0FCA-486C-8D39-7D8F415735A0}"/>
              </a:ext>
            </a:extLst>
          </p:cNvPr>
          <p:cNvSpPr txBox="1"/>
          <p:nvPr/>
        </p:nvSpPr>
        <p:spPr>
          <a:xfrm>
            <a:off x="285009" y="1056904"/>
            <a:ext cx="1084343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Cloud Computing</a:t>
            </a:r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Types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Cloud Service Model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Software as a Service (SaaS)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Platform as a Service (PaaS)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Infrastructure as a Service (IaaS)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ประโยชน์ของการใช้ </a:t>
            </a:r>
            <a:r>
              <a:rPr lang="en-GB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Cloud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การประยุกต์ใช้</a:t>
            </a:r>
            <a:r>
              <a:rPr lang="en-GB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Cloud</a:t>
            </a: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สรุปลักษณะงานที่เหมาะกับการนำระบบ </a:t>
            </a:r>
            <a:r>
              <a:rPr lang="en-GB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Cloud </a:t>
            </a:r>
            <a:r>
              <a:rPr lang="th-TH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มาใช้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3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419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4FD3CF-216D-4747-98E7-7E2E7201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96F85E4-3127-49AF-BED3-A09517C5CD59}"/>
              </a:ext>
            </a:extLst>
          </p:cNvPr>
          <p:cNvSpPr txBox="1"/>
          <p:nvPr/>
        </p:nvSpPr>
        <p:spPr>
          <a:xfrm>
            <a:off x="249676" y="4633079"/>
            <a:ext cx="1169264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GB" sz="35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	Cloud Computing </a:t>
            </a:r>
            <a:r>
              <a:rPr lang="th-TH" sz="3500" b="1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คือ</a:t>
            </a:r>
            <a:r>
              <a:rPr lang="th-TH" sz="35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 การใช้ซอฟต์แวร์ ระบบ และทรัพยากรของเครื่องคอมพิวเตอร์ของผู้ให้บริการ ผ่านอินเทอร์เน็ต ผู้ใช้เลือกกำลังการประมวลผล เลือกจำนวนทรัพยากร ได้ตามความต้องการในการใช้งาน ทำให้เราสามารถเข้าถึงข้อมูลบน </a:t>
            </a:r>
            <a:r>
              <a:rPr lang="en-GB" sz="35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Cloud </a:t>
            </a:r>
            <a:r>
              <a:rPr lang="th-TH" sz="35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จากที่ไหนก็ได้</a:t>
            </a:r>
            <a:endParaRPr lang="th-TH" sz="3500" i="0" dirty="0"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01195D3-AB94-4731-BEFE-9D7DC064A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76" y="1053664"/>
            <a:ext cx="4467225" cy="3429000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0C93931-B9AA-4C7E-9111-D8F19F763E7B}"/>
              </a:ext>
            </a:extLst>
          </p:cNvPr>
          <p:cNvSpPr txBox="1"/>
          <p:nvPr/>
        </p:nvSpPr>
        <p:spPr>
          <a:xfrm>
            <a:off x="5136204" y="1490891"/>
            <a:ext cx="6806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On-demand self-</a:t>
            </a:r>
            <a:r>
              <a:rPr lang="en-GB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serviceCloud</a:t>
            </a: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Computing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Broad Network Access Cloud Computing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Resource Pooling Cloud Computing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Rapid Elasticity Cloud Computing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Measured Service 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13632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4FD3CF-216D-4747-98E7-7E2E7201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Cloud Computing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Types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0CF1B72-3E74-433A-A00E-118F496D3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95" b="10401"/>
          <a:stretch/>
        </p:blipFill>
        <p:spPr>
          <a:xfrm>
            <a:off x="381000" y="1308370"/>
            <a:ext cx="11430000" cy="42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4FD3CF-216D-4747-98E7-7E2E7201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Cloud Computing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Types</a:t>
            </a: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DF8FC36D-7990-46C4-8127-4A7DA9919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92906"/>
              </p:ext>
            </p:extLst>
          </p:nvPr>
        </p:nvGraphicFramePr>
        <p:xfrm>
          <a:off x="317770" y="961614"/>
          <a:ext cx="11556459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396063444"/>
                    </a:ext>
                  </a:extLst>
                </a:gridCol>
                <a:gridCol w="3638145">
                  <a:extLst>
                    <a:ext uri="{9D8B030D-6E8A-4147-A177-3AD203B41FA5}">
                      <a16:colId xmlns:a16="http://schemas.microsoft.com/office/drawing/2014/main" val="669584560"/>
                    </a:ext>
                  </a:extLst>
                </a:gridCol>
                <a:gridCol w="6089514">
                  <a:extLst>
                    <a:ext uri="{9D8B030D-6E8A-4147-A177-3AD203B41FA5}">
                      <a16:colId xmlns:a16="http://schemas.microsoft.com/office/drawing/2014/main" val="3038025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  <a:endParaRPr lang="en-GB" sz="3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5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ข้อดี</a:t>
                      </a:r>
                      <a:endParaRPr lang="en-GB" sz="35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5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ข้อเสีย</a:t>
                      </a:r>
                      <a:endParaRPr lang="en-GB" sz="35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399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i="0" dirty="0">
                          <a:solidFill>
                            <a:srgbClr val="3A3A3A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Private 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ข้อมูลปลอดภัยเพราะจัดเก็บอยู่ภายใน </a:t>
                      </a:r>
                      <a:r>
                        <a:rPr lang="en-GB" sz="3000" b="0" i="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Datacenter</a:t>
                      </a:r>
                      <a:r>
                        <a:rPr lang="en-GB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ของตัวเอง</a:t>
                      </a:r>
                      <a:endParaRPr lang="en-GB" sz="300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ไม่สามารถ </a:t>
                      </a:r>
                      <a:r>
                        <a:rPr lang="en-GB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Scale out </a:t>
                      </a:r>
                      <a:r>
                        <a:rPr lang="th-TH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แบบกะทันหัน เมื่อเกิด </a:t>
                      </a:r>
                      <a:r>
                        <a:rPr lang="en-GB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Workload Peak time </a:t>
                      </a:r>
                      <a:r>
                        <a:rPr lang="th-TH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ได้เหมือนกับ </a:t>
                      </a:r>
                      <a:r>
                        <a:rPr lang="en-GB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Public Cloud  </a:t>
                      </a:r>
                      <a:r>
                        <a:rPr lang="th-TH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และมีค่าใช้จ่ายสูงเพราะต้องลงทุนซื้อ </a:t>
                      </a:r>
                      <a:r>
                        <a:rPr lang="en-GB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Hardware </a:t>
                      </a:r>
                      <a:r>
                        <a:rPr lang="th-TH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GB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Software </a:t>
                      </a:r>
                      <a:r>
                        <a:rPr lang="th-TH" sz="30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รวมถึงค่าใช้จ่ายในการดูแลระบบเองทั้งหมด</a:t>
                      </a:r>
                      <a:endParaRPr lang="en-GB" sz="3000" i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75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i="0" dirty="0">
                          <a:solidFill>
                            <a:srgbClr val="3A3A3A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Public Cloud</a:t>
                      </a:r>
                      <a:endParaRPr lang="en-GB" sz="3000" b="0" i="0" dirty="0">
                        <a:solidFill>
                          <a:srgbClr val="3A3A3A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ประหยัดเงินได้มากกว่า เพราะไม่ต้องลงทุนตั้ง </a:t>
                      </a:r>
                      <a:r>
                        <a:rPr lang="en-GB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Cloud </a:t>
                      </a:r>
                      <a:r>
                        <a:rPr lang="en-GB" sz="30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Datacenter</a:t>
                      </a:r>
                      <a:r>
                        <a:rPr lang="en-GB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เป็นของตัวเอง</a:t>
                      </a:r>
                      <a:endParaRPr lang="en-GB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อาจจะมีปัญหาด้าน </a:t>
                      </a:r>
                      <a:r>
                        <a:rPr lang="en-GB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IT Policy Audit </a:t>
                      </a:r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ในบางบริษัท เพราะบางบริษัทห้ามเก็บข้อมูลไว้นอกองค์กร</a:t>
                      </a:r>
                      <a:endParaRPr lang="en-GB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7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i="0" dirty="0">
                          <a:solidFill>
                            <a:srgbClr val="3A3A3A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Hybrid Cloud</a:t>
                      </a:r>
                      <a:endParaRPr lang="en-GB" sz="3000" b="0" i="0" dirty="0">
                        <a:solidFill>
                          <a:srgbClr val="3A3A3A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เพิ่มความยืดหยุ่นในการจัดการได้มากขึ้นและอุดข้อเสียของทั้ง 2 รูปแบบนั้นได้</a:t>
                      </a:r>
                      <a:endParaRPr lang="en-GB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มีความยุ่งยาก เพราะรายละเอียดของ </a:t>
                      </a:r>
                      <a:r>
                        <a:rPr lang="en-GB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Cloud </a:t>
                      </a:r>
                      <a:r>
                        <a:rPr lang="th-TH" sz="3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ทั้งสองแบบนั้นต่างกันมาก ต้องมีผู้เชี่ยวชาญปรับแต่งระบบให้ทำงานร่วมกัน และทดสอบบ่อย ๆ เพื่อให้เกิดความเสถียร</a:t>
                      </a:r>
                      <a:endParaRPr lang="en-GB" sz="3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762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8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4FD3CF-216D-4747-98E7-7E2E7201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Cloud Service Model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C7DCECF-C5B6-425F-ACDA-3576A0BF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1" t="17720" r="6652" b="7799"/>
          <a:stretch/>
        </p:blipFill>
        <p:spPr>
          <a:xfrm>
            <a:off x="0" y="1370175"/>
            <a:ext cx="8072283" cy="3689726"/>
          </a:xfrm>
          <a:prstGeom prst="rect">
            <a:avLst/>
          </a:prstGeom>
        </p:spPr>
      </p:pic>
      <p:sp>
        <p:nvSpPr>
          <p:cNvPr id="5" name="กากบาท 4">
            <a:extLst>
              <a:ext uri="{FF2B5EF4-FFF2-40B4-BE49-F238E27FC236}">
                <a16:creationId xmlns:a16="http://schemas.microsoft.com/office/drawing/2014/main" id="{F542E1BE-3825-4DD7-9BC0-ABDA46C62927}"/>
              </a:ext>
            </a:extLst>
          </p:cNvPr>
          <p:cNvSpPr/>
          <p:nvPr/>
        </p:nvSpPr>
        <p:spPr>
          <a:xfrm>
            <a:off x="413544" y="5332274"/>
            <a:ext cx="712729" cy="712729"/>
          </a:xfrm>
          <a:prstGeom prst="plus">
            <a:avLst>
              <a:gd name="adj" fmla="val 38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D1C7570-0847-4553-8FFD-3CB06C5B52A7}"/>
              </a:ext>
            </a:extLst>
          </p:cNvPr>
          <p:cNvSpPr txBox="1"/>
          <p:nvPr/>
        </p:nvSpPr>
        <p:spPr>
          <a:xfrm>
            <a:off x="1670434" y="5332274"/>
            <a:ext cx="142023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dSaaS</a:t>
            </a:r>
            <a:endParaRPr lang="en-GB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165E741C-ECCE-4F7B-9196-FDCEEDDE52CA}"/>
              </a:ext>
            </a:extLst>
          </p:cNvPr>
          <p:cNvSpPr txBox="1"/>
          <p:nvPr/>
        </p:nvSpPr>
        <p:spPr>
          <a:xfrm>
            <a:off x="3634834" y="5332274"/>
            <a:ext cx="142023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CaaS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93CDDDF-8CEF-4310-ABD7-973B81551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347" y="1370175"/>
            <a:ext cx="3987654" cy="3689726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CB23DFE-5974-4994-AD0D-EC4ACC458D98}"/>
              </a:ext>
            </a:extLst>
          </p:cNvPr>
          <p:cNvSpPr txBox="1"/>
          <p:nvPr/>
        </p:nvSpPr>
        <p:spPr>
          <a:xfrm>
            <a:off x="5599234" y="5332274"/>
            <a:ext cx="1420239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FaaS</a:t>
            </a:r>
            <a:endParaRPr lang="en-GB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204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4FD3CF-216D-4747-98E7-7E2E7201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Software as a Service (SaaS)</a:t>
            </a: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179B49B0-8D40-45F1-9BF2-C7B3789AF61F}"/>
              </a:ext>
            </a:extLst>
          </p:cNvPr>
          <p:cNvGrpSpPr/>
          <p:nvPr/>
        </p:nvGrpSpPr>
        <p:grpSpPr>
          <a:xfrm>
            <a:off x="332415" y="1370173"/>
            <a:ext cx="4860482" cy="4485877"/>
            <a:chOff x="176772" y="1370174"/>
            <a:chExt cx="4860482" cy="4485877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CC7DCECF-C5B6-425F-ACDA-3576A0BF2F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71" t="17720" r="70812" b="7799"/>
            <a:stretch/>
          </p:blipFill>
          <p:spPr>
            <a:xfrm>
              <a:off x="176772" y="1370174"/>
              <a:ext cx="2430241" cy="4485877"/>
            </a:xfrm>
            <a:prstGeom prst="rect">
              <a:avLst/>
            </a:prstGeom>
          </p:spPr>
        </p:pic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A30A09EA-095F-48F8-8046-6001F85E0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653" t="16959" r="6230" b="8560"/>
            <a:stretch/>
          </p:blipFill>
          <p:spPr>
            <a:xfrm>
              <a:off x="2607013" y="1370174"/>
              <a:ext cx="2430241" cy="4485877"/>
            </a:xfrm>
            <a:prstGeom prst="rect">
              <a:avLst/>
            </a:prstGeom>
          </p:spPr>
        </p:pic>
      </p:grp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788C341-1919-417F-8DCA-C51A3CCB5546}"/>
              </a:ext>
            </a:extLst>
          </p:cNvPr>
          <p:cNvSpPr txBox="1"/>
          <p:nvPr/>
        </p:nvSpPr>
        <p:spPr>
          <a:xfrm>
            <a:off x="5679277" y="1370173"/>
            <a:ext cx="618030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บริการที่ให้ใช้หรือเช่าใช้บริการ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Software 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ผ่านอินเทอร์เน็ต โดยประมวลผลบนระบบของผู้ให้บริการโดยที่ไม่ต้องกังวล หรือหาคนมาดูแล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 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เพราะทุกอย่างได้ถูกจัดเตรียมมาโดยผู้ให้บริการเรียบร้อยแล้ว</a:t>
            </a:r>
            <a:endParaRPr lang="en-GB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692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4FD3CF-216D-4747-98E7-7E2E7201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Platform as a Service (PaaS)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C7DCECF-C5B6-425F-ACDA-3576A0BF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1" t="17720" r="70812" b="7799"/>
          <a:stretch/>
        </p:blipFill>
        <p:spPr>
          <a:xfrm>
            <a:off x="332415" y="1370173"/>
            <a:ext cx="2430241" cy="448587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30A09EA-095F-48F8-8046-6001F85E0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7934" r="28883" b="7585"/>
          <a:stretch/>
        </p:blipFill>
        <p:spPr>
          <a:xfrm>
            <a:off x="2762656" y="1370173"/>
            <a:ext cx="2430241" cy="4485877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788C341-1919-417F-8DCA-C51A3CCB5546}"/>
              </a:ext>
            </a:extLst>
          </p:cNvPr>
          <p:cNvSpPr txBox="1"/>
          <p:nvPr/>
        </p:nvSpPr>
        <p:spPr>
          <a:xfrm>
            <a:off x="5679277" y="1370173"/>
            <a:ext cx="6180308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การให้บริการด้าน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Platform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สำหรับผู้ใช้งานเช่น นักพัฒนาระบบ หรือ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Developer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ที่ทำงานด้าน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Software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Application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โดยผู้ให้บริการ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Cloud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จะจัดเตรียมสิ่งที่จำเป็นต้องใช้ในการพัฒนา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Software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Application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เอาไว้ให้ ไม่ว่าจะเป็น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Hardware,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Software,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หรือชุดคำสั่ง เพื่อให้ผู้ใช้สามารถต่อยอดได้เลย</a:t>
            </a:r>
            <a:endParaRPr lang="en-GB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43C9FE0-10E8-4012-A000-747C7A60CC44}"/>
              </a:ext>
            </a:extLst>
          </p:cNvPr>
          <p:cNvSpPr/>
          <p:nvPr/>
        </p:nvSpPr>
        <p:spPr>
          <a:xfrm>
            <a:off x="2762656" y="4182894"/>
            <a:ext cx="243190" cy="1673156"/>
          </a:xfrm>
          <a:prstGeom prst="rect">
            <a:avLst/>
          </a:prstGeom>
          <a:solidFill>
            <a:srgbClr val="007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8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4FD3CF-216D-4747-98E7-7E2E7201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Platform as a Service (PaaS)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C7DCECF-C5B6-425F-ACDA-3576A0BF2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1" t="17720" r="70812" b="7799"/>
          <a:stretch/>
        </p:blipFill>
        <p:spPr>
          <a:xfrm>
            <a:off x="332415" y="1370173"/>
            <a:ext cx="2430241" cy="4485877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30A09EA-095F-48F8-8046-6001F85E0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04" t="17934" r="49679" b="7585"/>
          <a:stretch/>
        </p:blipFill>
        <p:spPr>
          <a:xfrm>
            <a:off x="2762656" y="1370173"/>
            <a:ext cx="2430241" cy="4485877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788C341-1919-417F-8DCA-C51A3CCB5546}"/>
              </a:ext>
            </a:extLst>
          </p:cNvPr>
          <p:cNvSpPr txBox="1"/>
          <p:nvPr/>
        </p:nvSpPr>
        <p:spPr>
          <a:xfrm>
            <a:off x="5679277" y="1370173"/>
            <a:ext cx="6180308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	บริการที่ครอบคลุมเฉพาะในส่วนของโครงสร้างพื้นฐานทางด้านไอทีได้แก่ ระบบเครือข่าย (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Network), 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ระบบจัดเก็บข้อมูล (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Database), 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ระบบประมวลผล (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CPU)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ไปจนถึงอุปกรณ์พื้นฐาน เช่น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Servers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และ ระบบปฏิบัติการ (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OS)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ในรูปแบบระบบเสมือน (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Virtualization)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โดยไม่จำเป็นต้องลงทุนซื้อ </a:t>
            </a:r>
            <a:r>
              <a:rPr lang="en-GB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Hardware </a:t>
            </a:r>
            <a:r>
              <a:rPr lang="th-TH" sz="3500" i="0" dirty="0">
                <a:solidFill>
                  <a:srgbClr val="3A3A3A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ที่มีราคาแพง</a:t>
            </a:r>
            <a:endParaRPr lang="en-GB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389155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0B2D87-7714-4B73-BD9F-856F389C6053}" vid="{E0984708-DC49-4897-A416-2C71F47F2AB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0B2D87-7714-4B73-BD9F-856F389C6053}" vid="{61D6DC7C-83E8-4329-9EFB-09A8629EA3BE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TemplateSSA (1)</Template>
  <TotalTime>600</TotalTime>
  <Words>2492</Words>
  <Application>Microsoft Office PowerPoint</Application>
  <PresentationFormat>แบบจอกว้าง</PresentationFormat>
  <Paragraphs>161</Paragraphs>
  <Slides>13</Slides>
  <Notes>12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2" baseType="lpstr">
      <vt:lpstr>Arial</vt:lpstr>
      <vt:lpstr>Calibri</vt:lpstr>
      <vt:lpstr>PT Sans</vt:lpstr>
      <vt:lpstr>Roboto</vt:lpstr>
      <vt:lpstr>TH Sarabun New</vt:lpstr>
      <vt:lpstr>TH SarabunIT๙</vt:lpstr>
      <vt:lpstr>TH SarabunPSK</vt:lpstr>
      <vt:lpstr>ธีมของ Office</vt:lpstr>
      <vt:lpstr>1_Office Theme</vt:lpstr>
      <vt:lpstr>CLOUD COMPUTING</vt:lpstr>
      <vt:lpstr>Outline</vt:lpstr>
      <vt:lpstr>Overview</vt:lpstr>
      <vt:lpstr>Cloud Computing Types</vt:lpstr>
      <vt:lpstr>Cloud Computing Types</vt:lpstr>
      <vt:lpstr>Cloud Service Model</vt:lpstr>
      <vt:lpstr>Software as a Service (SaaS)</vt:lpstr>
      <vt:lpstr>Platform as a Service (PaaS)</vt:lpstr>
      <vt:lpstr>Platform as a Service (PaaS)</vt:lpstr>
      <vt:lpstr>ประโยชน์ของการใช้ Cloud</vt:lpstr>
      <vt:lpstr>การประยุกต์ใช้ Cloud</vt:lpstr>
      <vt:lpstr>สรุปลักษณะงานที่เหมาะกับการนำระบบ Cloud มาใช้</vt:lpstr>
      <vt:lpstr>CLOUD COMPUTING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</dc:title>
  <dc:creator>Oranuch Pongsa</dc:creator>
  <cp:lastModifiedBy>Oranuch Pongsa</cp:lastModifiedBy>
  <cp:revision>28</cp:revision>
  <dcterms:created xsi:type="dcterms:W3CDTF">2020-11-09T03:43:58Z</dcterms:created>
  <dcterms:modified xsi:type="dcterms:W3CDTF">2020-11-10T07:24:10Z</dcterms:modified>
</cp:coreProperties>
</file>