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8"/>
  </p:notesMasterIdLst>
  <p:sldIdLst>
    <p:sldId id="261" r:id="rId3"/>
    <p:sldId id="262" r:id="rId4"/>
    <p:sldId id="263" r:id="rId5"/>
    <p:sldId id="264" r:id="rId6"/>
    <p:sldId id="266" r:id="rId7"/>
    <p:sldId id="265" r:id="rId8"/>
    <p:sldId id="267" r:id="rId9"/>
    <p:sldId id="272" r:id="rId10"/>
    <p:sldId id="268" r:id="rId11"/>
    <p:sldId id="269" r:id="rId12"/>
    <p:sldId id="270" r:id="rId13"/>
    <p:sldId id="271" r:id="rId14"/>
    <p:sldId id="273" r:id="rId15"/>
    <p:sldId id="274" r:id="rId16"/>
    <p:sldId id="260" r:id="rId1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299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83" autoAdjust="0"/>
  </p:normalViewPr>
  <p:slideViewPr>
    <p:cSldViewPr snapToGrid="0">
      <p:cViewPr varScale="1">
        <p:scale>
          <a:sx n="78" d="100"/>
          <a:sy n="78" d="100"/>
        </p:scale>
        <p:origin x="80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71CC3-F49A-489D-9EF2-2AD4CFF30680}" type="datetimeFigureOut">
              <a:rPr lang="th-TH" smtClean="0"/>
              <a:t>07/12/63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52A7-A4CA-4BE7-9699-F4D156CC05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711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Chángzhēng </a:t>
            </a:r>
            <a:r>
              <a:rPr lang="en-US" dirty="0" err="1" smtClean="0"/>
              <a:t>sān</a:t>
            </a:r>
            <a:r>
              <a:rPr lang="en-US" dirty="0" smtClean="0"/>
              <a:t> </a:t>
            </a:r>
            <a:r>
              <a:rPr lang="en-US" dirty="0" err="1" smtClean="0"/>
              <a:t>hào</a:t>
            </a:r>
            <a:r>
              <a:rPr lang="en-US" dirty="0" smtClean="0"/>
              <a:t> </a:t>
            </a:r>
            <a:r>
              <a:rPr lang="en-US" dirty="0" err="1" smtClean="0"/>
              <a:t>yǐ</a:t>
            </a:r>
            <a:r>
              <a:rPr lang="en-US" dirty="0" smtClean="0"/>
              <a:t> </a:t>
            </a:r>
            <a:r>
              <a:rPr lang="en-US" dirty="0" err="1" smtClean="0"/>
              <a:t>huǒjiàn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52A7-A4CA-4BE7-9699-F4D156CC0580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140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52A7-A4CA-4BE7-9699-F4D156CC0580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39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1A23F8-14ED-4502-BD5B-C62CEC92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226E39F-2F5B-4C9D-9220-744FF7B91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11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กล่องข้อความ 14">
            <a:extLst>
              <a:ext uri="{FF2B5EF4-FFF2-40B4-BE49-F238E27FC236}">
                <a16:creationId xmlns:a16="http://schemas.microsoft.com/office/drawing/2014/main" xmlns="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9" name="ตัวเชื่อมต่อตรง 12">
            <a:extLst>
              <a:ext uri="{FF2B5EF4-FFF2-40B4-BE49-F238E27FC236}">
                <a16:creationId xmlns:a16="http://schemas.microsoft.com/office/drawing/2014/main" xmlns="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กล่องข้อความ 14">
            <a:extLst>
              <a:ext uri="{FF2B5EF4-FFF2-40B4-BE49-F238E27FC236}">
                <a16:creationId xmlns:a16="http://schemas.microsoft.com/office/drawing/2014/main" xmlns="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9" name="ตัวเชื่อมต่อตรง 12">
            <a:extLst>
              <a:ext uri="{FF2B5EF4-FFF2-40B4-BE49-F238E27FC236}">
                <a16:creationId xmlns:a16="http://schemas.microsoft.com/office/drawing/2014/main" xmlns="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22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กล่องข้อความ 14">
            <a:extLst>
              <a:ext uri="{FF2B5EF4-FFF2-40B4-BE49-F238E27FC236}">
                <a16:creationId xmlns:a16="http://schemas.microsoft.com/office/drawing/2014/main" xmlns="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" name="ตัวเชื่อมต่อตรง 12">
            <a:extLst>
              <a:ext uri="{FF2B5EF4-FFF2-40B4-BE49-F238E27FC236}">
                <a16:creationId xmlns:a16="http://schemas.microsoft.com/office/drawing/2014/main" xmlns="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4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7" name="กล่องข้อความ 14">
            <a:extLst>
              <a:ext uri="{FF2B5EF4-FFF2-40B4-BE49-F238E27FC236}">
                <a16:creationId xmlns:a16="http://schemas.microsoft.com/office/drawing/2014/main" xmlns="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" name="ตัวเชื่อมต่อตรง 12">
            <a:extLst>
              <a:ext uri="{FF2B5EF4-FFF2-40B4-BE49-F238E27FC236}">
                <a16:creationId xmlns:a16="http://schemas.microsoft.com/office/drawing/2014/main" xmlns="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91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C15FB-724C-4C00-88C3-4F507A3D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89C07A-41C5-4A7B-850C-E31A96CC1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15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85803-F0C6-47DA-BC08-E92775B3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73" y="0"/>
            <a:ext cx="10247971" cy="90324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F09C07-82AA-488B-8CEC-1EFDA5921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59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7" name="กล่องข้อความ 14">
            <a:extLst>
              <a:ext uri="{FF2B5EF4-FFF2-40B4-BE49-F238E27FC236}">
                <a16:creationId xmlns:a16="http://schemas.microsoft.com/office/drawing/2014/main" xmlns="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" name="ตัวเชื่อมต่อตรง 12">
            <a:extLst>
              <a:ext uri="{FF2B5EF4-FFF2-40B4-BE49-F238E27FC236}">
                <a16:creationId xmlns:a16="http://schemas.microsoft.com/office/drawing/2014/main" xmlns="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856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กล่องข้อความ 14">
            <a:extLst>
              <a:ext uri="{FF2B5EF4-FFF2-40B4-BE49-F238E27FC236}">
                <a16:creationId xmlns:a16="http://schemas.microsoft.com/office/drawing/2014/main" xmlns="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" name="ตัวเชื่อมต่อตรง 12">
            <a:extLst>
              <a:ext uri="{FF2B5EF4-FFF2-40B4-BE49-F238E27FC236}">
                <a16:creationId xmlns:a16="http://schemas.microsoft.com/office/drawing/2014/main" xmlns="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80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th-TH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กล่องข้อความ 14">
            <a:extLst>
              <a:ext uri="{FF2B5EF4-FFF2-40B4-BE49-F238E27FC236}">
                <a16:creationId xmlns:a16="http://schemas.microsoft.com/office/drawing/2014/main" xmlns="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" name="ตัวเชื่อมต่อตรง 12">
            <a:extLst>
              <a:ext uri="{FF2B5EF4-FFF2-40B4-BE49-F238E27FC236}">
                <a16:creationId xmlns:a16="http://schemas.microsoft.com/office/drawing/2014/main" xmlns="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กล่องข้อความ 14">
            <a:extLst>
              <a:ext uri="{FF2B5EF4-FFF2-40B4-BE49-F238E27FC236}">
                <a16:creationId xmlns:a16="http://schemas.microsoft.com/office/drawing/2014/main" xmlns="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9" name="ตัวเชื่อมต่อตรง 12">
            <a:extLst>
              <a:ext uri="{FF2B5EF4-FFF2-40B4-BE49-F238E27FC236}">
                <a16:creationId xmlns:a16="http://schemas.microsoft.com/office/drawing/2014/main" xmlns="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7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กล่องข้อความ 14">
            <a:extLst>
              <a:ext uri="{FF2B5EF4-FFF2-40B4-BE49-F238E27FC236}">
                <a16:creationId xmlns:a16="http://schemas.microsoft.com/office/drawing/2014/main" xmlns="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11" name="ตัวเชื่อมต่อตรง 12">
            <a:extLst>
              <a:ext uri="{FF2B5EF4-FFF2-40B4-BE49-F238E27FC236}">
                <a16:creationId xmlns:a16="http://schemas.microsoft.com/office/drawing/2014/main" xmlns="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7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6" name="กล่องข้อความ 14">
            <a:extLst>
              <a:ext uri="{FF2B5EF4-FFF2-40B4-BE49-F238E27FC236}">
                <a16:creationId xmlns:a16="http://schemas.microsoft.com/office/drawing/2014/main" xmlns="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7" name="ตัวเชื่อมต่อตรง 12">
            <a:extLst>
              <a:ext uri="{FF2B5EF4-FFF2-40B4-BE49-F238E27FC236}">
                <a16:creationId xmlns:a16="http://schemas.microsoft.com/office/drawing/2014/main" xmlns="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0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5" name="กล่องข้อความ 14">
            <a:extLst>
              <a:ext uri="{FF2B5EF4-FFF2-40B4-BE49-F238E27FC236}">
                <a16:creationId xmlns:a16="http://schemas.microsoft.com/office/drawing/2014/main" xmlns="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6" name="ตัวเชื่อมต่อตรง 12">
            <a:extLst>
              <a:ext uri="{FF2B5EF4-FFF2-40B4-BE49-F238E27FC236}">
                <a16:creationId xmlns:a16="http://schemas.microsoft.com/office/drawing/2014/main" xmlns="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8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4">
            <a:extLst>
              <a:ext uri="{FF2B5EF4-FFF2-40B4-BE49-F238E27FC236}">
                <a16:creationId xmlns:a16="http://schemas.microsoft.com/office/drawing/2014/main" xmlns="" id="{873B8710-EAFA-4840-AABA-2652F858C515}"/>
              </a:ext>
            </a:extLst>
          </p:cNvPr>
          <p:cNvSpPr/>
          <p:nvPr userDrawn="1"/>
        </p:nvSpPr>
        <p:spPr>
          <a:xfrm>
            <a:off x="1" y="-21249"/>
            <a:ext cx="12192000" cy="935650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862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7631" y="64604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กล่องข้อความ 14">
            <a:extLst>
              <a:ext uri="{FF2B5EF4-FFF2-40B4-BE49-F238E27FC236}">
                <a16:creationId xmlns:a16="http://schemas.microsoft.com/office/drawing/2014/main" xmlns="" id="{1A783667-7FEA-4B2B-9FE6-F997367649D3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11" name="ตัวเชื่อมต่อตรง 12">
            <a:extLst>
              <a:ext uri="{FF2B5EF4-FFF2-40B4-BE49-F238E27FC236}">
                <a16:creationId xmlns:a16="http://schemas.microsoft.com/office/drawing/2014/main" xmlns="" id="{9D6EFFF1-D91C-4483-B69E-6C4F14DC2D42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F75B447-C541-4E05-9665-F4C4D42CD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487"/>
          <a:stretch/>
        </p:blipFill>
        <p:spPr>
          <a:xfrm>
            <a:off x="11349669" y="14068"/>
            <a:ext cx="828262" cy="83476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4182F7A7-A6D6-4461-99ED-026FC882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7629"/>
          <a:stretch/>
        </p:blipFill>
        <p:spPr>
          <a:xfrm>
            <a:off x="1" y="-16601"/>
            <a:ext cx="988452" cy="8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1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ysClr val="windowText" lastClr="000000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862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7631" y="64604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F75B447-C541-4E05-9665-F4C4D42CD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487"/>
          <a:stretch/>
        </p:blipFill>
        <p:spPr>
          <a:xfrm>
            <a:off x="11349669" y="14068"/>
            <a:ext cx="828262" cy="83476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4182F7A7-A6D6-4461-99ED-026FC882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7629"/>
          <a:stretch/>
        </p:blipFill>
        <p:spPr>
          <a:xfrm>
            <a:off x="1" y="-16601"/>
            <a:ext cx="988452" cy="8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00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D75043-3141-4DD5-8EAB-C9438D281F30}"/>
              </a:ext>
            </a:extLst>
          </p:cNvPr>
          <p:cNvSpPr txBox="1"/>
          <p:nvPr/>
        </p:nvSpPr>
        <p:spPr>
          <a:xfrm>
            <a:off x="7817619" y="6450434"/>
            <a:ext cx="4374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ร.อ.ปรมะ จินดาเลิศ และคณะ รายงาน ณ วันที่  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 ธ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.ค.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๖๓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F82459B-5DA8-43CB-A4FE-97A86EED5509}"/>
              </a:ext>
            </a:extLst>
          </p:cNvPr>
          <p:cNvSpPr txBox="1">
            <a:spLocks/>
          </p:cNvSpPr>
          <p:nvPr/>
        </p:nvSpPr>
        <p:spPr>
          <a:xfrm>
            <a:off x="167679" y="943273"/>
            <a:ext cx="11856640" cy="26642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รายงานการติดตามกิจการอวกาศ</a:t>
            </a:r>
            <a:b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ประเทศสาธารณรัฐประชาชนจีน</a:t>
            </a:r>
            <a:b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6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02A25EF1-350D-40B0-AD89-F017A9A33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928" y="4306163"/>
            <a:ext cx="2914141" cy="1938696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19A5BDBE-83EE-4107-83CC-41155E3670F9}"/>
              </a:ext>
            </a:extLst>
          </p:cNvPr>
          <p:cNvSpPr txBox="1"/>
          <p:nvPr/>
        </p:nvSpPr>
        <p:spPr>
          <a:xfrm>
            <a:off x="748312" y="2756537"/>
            <a:ext cx="11071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CHINA LAUNCHS MOBILE TELECOM SATELLITE</a:t>
            </a:r>
          </a:p>
          <a:p>
            <a:pPr algn="ctr"/>
            <a:r>
              <a:rPr lang="th-TH" sz="3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สาธารณรัฐประชาชนจีนประสบความสำเร็จในการส่งดาวเทียมโทรคมนาคมดวงใหม่</a:t>
            </a:r>
            <a:endParaRPr lang="en-US" sz="3600" b="1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905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AB7B6FAE-86A7-4605-AD2F-1D2618671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8605" r="35588" b="5136"/>
          <a:stretch/>
        </p:blipFill>
        <p:spPr>
          <a:xfrm>
            <a:off x="852336" y="972921"/>
            <a:ext cx="1608060" cy="540902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CD2F6B89-51E5-4635-AD7F-3C6BDD4C2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90" t="4299" r="35774" b="3771"/>
          <a:stretch/>
        </p:blipFill>
        <p:spPr>
          <a:xfrm>
            <a:off x="2460396" y="972921"/>
            <a:ext cx="1442301" cy="5403902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7126FBC6-0FC3-4E4C-9862-49A03C6E9EA6}"/>
              </a:ext>
            </a:extLst>
          </p:cNvPr>
          <p:cNvSpPr/>
          <p:nvPr/>
        </p:nvSpPr>
        <p:spPr>
          <a:xfrm>
            <a:off x="852335" y="972922"/>
            <a:ext cx="3050361" cy="54039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D678B7A2-4EB0-4C8B-B19E-FB2C79F22419}"/>
              </a:ext>
            </a:extLst>
          </p:cNvPr>
          <p:cNvSpPr/>
          <p:nvPr/>
        </p:nvSpPr>
        <p:spPr>
          <a:xfrm>
            <a:off x="852334" y="2753032"/>
            <a:ext cx="1608061" cy="3631475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6B358612-7C6A-4F45-BC1A-8D18FB57B55F}"/>
              </a:ext>
            </a:extLst>
          </p:cNvPr>
          <p:cNvSpPr/>
          <p:nvPr/>
        </p:nvSpPr>
        <p:spPr>
          <a:xfrm>
            <a:off x="2460395" y="3018504"/>
            <a:ext cx="1442301" cy="335832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FF8DAE28-312D-4ED8-B86B-1B9D4013FE01}"/>
              </a:ext>
            </a:extLst>
          </p:cNvPr>
          <p:cNvSpPr/>
          <p:nvPr/>
        </p:nvSpPr>
        <p:spPr>
          <a:xfrm>
            <a:off x="852333" y="972921"/>
            <a:ext cx="1608061" cy="101319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27B2E0DB-A6AE-4B82-A778-AA4C42617984}"/>
              </a:ext>
            </a:extLst>
          </p:cNvPr>
          <p:cNvSpPr/>
          <p:nvPr/>
        </p:nvSpPr>
        <p:spPr>
          <a:xfrm>
            <a:off x="2460395" y="982517"/>
            <a:ext cx="1442302" cy="10036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CF21FDEF-5962-453A-AF5C-F9E26761FD55}"/>
              </a:ext>
            </a:extLst>
          </p:cNvPr>
          <p:cNvSpPr txBox="1"/>
          <p:nvPr/>
        </p:nvSpPr>
        <p:spPr>
          <a:xfrm>
            <a:off x="4117158" y="2198261"/>
            <a:ext cx="1703504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Third stage</a:t>
            </a:r>
            <a:endParaRPr lang="en-US" b="1" baseline="50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วงเล็บปีกกาขวา 10">
            <a:extLst>
              <a:ext uri="{FF2B5EF4-FFF2-40B4-BE49-F238E27FC236}">
                <a16:creationId xmlns:a16="http://schemas.microsoft.com/office/drawing/2014/main" xmlns="" id="{F360ACFC-CC63-4FFC-A900-101EE9C4AA18}"/>
              </a:ext>
            </a:extLst>
          </p:cNvPr>
          <p:cNvSpPr/>
          <p:nvPr/>
        </p:nvSpPr>
        <p:spPr>
          <a:xfrm>
            <a:off x="3582975" y="2044566"/>
            <a:ext cx="369216" cy="876507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CCD666A7-0455-44F4-B308-41D4ED1B92CA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LONG MARCH 3B/E Rocket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F539A83E-DB15-4718-9232-7F8B6CB3CF17}"/>
              </a:ext>
            </a:extLst>
          </p:cNvPr>
          <p:cNvSpPr txBox="1"/>
          <p:nvPr/>
        </p:nvSpPr>
        <p:spPr>
          <a:xfrm>
            <a:off x="4122261" y="964170"/>
            <a:ext cx="7843597" cy="646331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Third stage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94777657-F08E-4910-90EF-932C805A0A21}"/>
              </a:ext>
            </a:extLst>
          </p:cNvPr>
          <p:cNvSpPr txBox="1"/>
          <p:nvPr/>
        </p:nvSpPr>
        <p:spPr>
          <a:xfrm>
            <a:off x="6095999" y="1865829"/>
            <a:ext cx="586985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ความยาว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12.38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เส้นผ่านศูนย์กลาง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3.0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มวลขับเคลื่อน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18,200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กก.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เครื่องยนต์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YF-75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2 ตัว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แรงขับ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167.17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กิโลนิวตัน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เชื้อเพลิง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LH</a:t>
            </a:r>
            <a:r>
              <a:rPr lang="en-US" baseline="-2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/ LOX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สมรรถนะของเชื้อเพลิง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4,295 m/s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เวลาเผาไหม้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478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วินาที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29CA75A0-7DCC-4C0C-B27E-F544DF870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157" y="2916301"/>
            <a:ext cx="1703503" cy="1703503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727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B06CF052-4253-4717-87ED-624100D09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8605" r="35588" b="5136"/>
          <a:stretch/>
        </p:blipFill>
        <p:spPr>
          <a:xfrm>
            <a:off x="852336" y="972921"/>
            <a:ext cx="1608060" cy="540902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5D0F0D60-75BE-4200-8983-667AF2BD6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90" t="4299" r="35774" b="3771"/>
          <a:stretch/>
        </p:blipFill>
        <p:spPr>
          <a:xfrm>
            <a:off x="2460396" y="972921"/>
            <a:ext cx="1442301" cy="5403902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4DC4DB0E-A169-4525-A42E-39179345F5A4}"/>
              </a:ext>
            </a:extLst>
          </p:cNvPr>
          <p:cNvSpPr/>
          <p:nvPr/>
        </p:nvSpPr>
        <p:spPr>
          <a:xfrm>
            <a:off x="852335" y="972922"/>
            <a:ext cx="3050361" cy="54039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3A0E3A7F-4F2A-4A4D-B48A-6A87E8167BD6}"/>
              </a:ext>
            </a:extLst>
          </p:cNvPr>
          <p:cNvSpPr/>
          <p:nvPr/>
        </p:nvSpPr>
        <p:spPr>
          <a:xfrm>
            <a:off x="852334" y="1995948"/>
            <a:ext cx="1608061" cy="4388559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DCB65329-ED15-4B88-BF89-EEF0C127B914}"/>
              </a:ext>
            </a:extLst>
          </p:cNvPr>
          <p:cNvSpPr/>
          <p:nvPr/>
        </p:nvSpPr>
        <p:spPr>
          <a:xfrm>
            <a:off x="2460395" y="1995947"/>
            <a:ext cx="1442301" cy="4380877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E9D7F95C-B211-44A7-BDCF-EE681706178B}"/>
              </a:ext>
            </a:extLst>
          </p:cNvPr>
          <p:cNvSpPr txBox="1"/>
          <p:nvPr/>
        </p:nvSpPr>
        <p:spPr>
          <a:xfrm>
            <a:off x="4117158" y="1197485"/>
            <a:ext cx="1703503" cy="523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Fairing</a:t>
            </a:r>
          </a:p>
        </p:txBody>
      </p:sp>
      <p:sp>
        <p:nvSpPr>
          <p:cNvPr id="10" name="วงเล็บปีกกาขวา 9">
            <a:extLst>
              <a:ext uri="{FF2B5EF4-FFF2-40B4-BE49-F238E27FC236}">
                <a16:creationId xmlns:a16="http://schemas.microsoft.com/office/drawing/2014/main" xmlns="" id="{CC2D968F-A31B-47B1-9FCE-976A3C092A95}"/>
              </a:ext>
            </a:extLst>
          </p:cNvPr>
          <p:cNvSpPr/>
          <p:nvPr/>
        </p:nvSpPr>
        <p:spPr>
          <a:xfrm>
            <a:off x="3582975" y="1159497"/>
            <a:ext cx="369216" cy="646331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8B209EE-BA5D-46A6-9A7A-A1FDD605751C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LONG MARCH 3B/E Rocket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40968FFB-7C31-48E2-BEB6-C2EDC5BE47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969" t="33548" b="40215"/>
          <a:stretch/>
        </p:blipFill>
        <p:spPr>
          <a:xfrm>
            <a:off x="5582536" y="2764946"/>
            <a:ext cx="2407467" cy="30033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DE454CA6-902D-4ADB-9A09-A2230C40F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13" r="11129"/>
          <a:stretch/>
        </p:blipFill>
        <p:spPr>
          <a:xfrm>
            <a:off x="8292078" y="2764946"/>
            <a:ext cx="2407467" cy="30033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934944C1-6222-47F2-BED9-A60CC3D25F07}"/>
              </a:ext>
            </a:extLst>
          </p:cNvPr>
          <p:cNvSpPr txBox="1"/>
          <p:nvPr/>
        </p:nvSpPr>
        <p:spPr>
          <a:xfrm>
            <a:off x="6371341" y="1328774"/>
            <a:ext cx="5820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ความยาว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9.56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เส้นผ่านศูนย์กลาง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 ม.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523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34FF00E3-362E-4200-860F-C475C09B5EF2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Tiantong-1-02 Satellite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3B43B29B-3141-4D40-B822-31DCF7E50432}"/>
              </a:ext>
            </a:extLst>
          </p:cNvPr>
          <p:cNvSpPr txBox="1"/>
          <p:nvPr/>
        </p:nvSpPr>
        <p:spPr>
          <a:xfrm>
            <a:off x="6376386" y="1286832"/>
            <a:ext cx="529173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b="1" i="0" dirty="0">
                <a:solidFill>
                  <a:srgbClr val="4B4B4B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ดาวเทียมเทียนทง 1-02</a:t>
            </a:r>
            <a:r>
              <a:rPr lang="en-US" b="1" i="0" dirty="0">
                <a:solidFill>
                  <a:srgbClr val="4B4B4B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i="0" dirty="0">
                <a:solidFill>
                  <a:srgbClr val="4B4B4B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endParaRPr lang="th-TH" sz="1000" b="0" i="0" dirty="0">
              <a:solidFill>
                <a:srgbClr val="4B4B4B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เป็นดาวเทียมสื่อสารเคลื่อนที่ที่สาธารณรัฐประชาชนจีนพัฒนาและสร้างขึ้นแต่เพียงผู้เดียว </a:t>
            </a:r>
          </a:p>
          <a:p>
            <a:pPr algn="thaiDist"/>
            <a:endParaRPr lang="th-TH" sz="1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ประกอบด้วยสถานีอวกาศ สถานีภาคพื้นดิน และผู้ใช้งานจากจุดรับสัญญาณปลายทาง</a:t>
            </a:r>
          </a:p>
          <a:p>
            <a:pPr algn="thaiDist"/>
            <a:endParaRPr lang="th-TH" sz="1000" dirty="0">
              <a:solidFill>
                <a:srgbClr val="4B4B4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พัฒนาโดยสถาบันเทคโนโลยีอวกาศแห่งชาติจีน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CAST)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710B7EC1-60D6-45BB-9D83-BB1C10155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" t="36176" r="2760" b="35610"/>
          <a:stretch/>
        </p:blipFill>
        <p:spPr>
          <a:xfrm>
            <a:off x="6869466" y="5110445"/>
            <a:ext cx="4305577" cy="698817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7756378A-78A2-494C-AA71-184DA0C15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911815"/>
            <a:ext cx="5441918" cy="3686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2D7EAE2C-73F6-4661-A08E-95791D791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79"/>
          <a:stretch/>
        </p:blipFill>
        <p:spPr>
          <a:xfrm>
            <a:off x="2172393" y="4598219"/>
            <a:ext cx="1573800" cy="14787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A461A3F7-C678-4872-A99A-4A5FE27E3E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25" r="16516"/>
          <a:stretch/>
        </p:blipFill>
        <p:spPr>
          <a:xfrm>
            <a:off x="523875" y="4598219"/>
            <a:ext cx="1650932" cy="14787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F318A935-E1D0-4454-8A16-BF99CE456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193" y="4598715"/>
            <a:ext cx="2219600" cy="14782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306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34FF00E3-362E-4200-860F-C475C09B5EF2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Tiantong-1-02 Satellite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4F57099E-41C2-4B0B-AC1C-392E4618A9E5}"/>
              </a:ext>
            </a:extLst>
          </p:cNvPr>
          <p:cNvSpPr txBox="1"/>
          <p:nvPr/>
        </p:nvSpPr>
        <p:spPr>
          <a:xfrm>
            <a:off x="6376386" y="1289953"/>
            <a:ext cx="529173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b="1" i="0" dirty="0">
                <a:solidFill>
                  <a:srgbClr val="4B4B4B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ดาวเทียมเทียนทง 1</a:t>
            </a:r>
            <a:r>
              <a:rPr lang="th-TH" b="1" dirty="0">
                <a:solidFill>
                  <a:srgbClr val="4B4B4B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-02</a:t>
            </a:r>
            <a:endParaRPr lang="th-TH" i="0" dirty="0">
              <a:solidFill>
                <a:srgbClr val="4B4B4B"/>
              </a:solidFill>
              <a:effectLst/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000" b="0" i="0" dirty="0">
              <a:solidFill>
                <a:srgbClr val="4B4B4B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b="0" i="0" dirty="0">
                <a:solidFill>
                  <a:srgbClr val="4B4B4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4. สร้างเครือข่ายโทรศัพท์มือถือที่มาพร้อมสถานีภาคพื้นดิน เพื่อมอบบริการการสื่อสารเคลื่อนที่ที่รองรับทุกสภาพอากาศ ใช้งานได้ตลอดเวลา มีความเสถียร และเชื่อถือได้ อาทิ การสื่อสารด้วยเสียงและข้อความสั้น</a:t>
            </a:r>
          </a:p>
          <a:p>
            <a:pPr algn="thaiDist"/>
            <a:endParaRPr lang="th-TH" sz="1000" dirty="0">
              <a:solidFill>
                <a:srgbClr val="4B4B4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b="0" i="0" dirty="0">
                <a:solidFill>
                  <a:srgbClr val="4B4B4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5. พื้นที่ให้บริการ สาธารณรัฐประชาชนจีนและพื้นที่โดยรอบ แถบตะวันออกกลาง แอฟริกา ตลอดจนพื้นที่ทะเลส่วนใหญ่ในมหาสมุทรแปซิฟิกและมหาสมุทรอินเดีย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DB091C1B-1B61-4E96-93EA-6EAD4FE1E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911815"/>
            <a:ext cx="5441918" cy="3686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E2EB34A4-F145-474E-84A7-6889F2362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79"/>
          <a:stretch/>
        </p:blipFill>
        <p:spPr>
          <a:xfrm>
            <a:off x="2172393" y="4598219"/>
            <a:ext cx="1573800" cy="14787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531DE24F-BCD3-4C2D-BC97-A85F43F7D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25" r="16516"/>
          <a:stretch/>
        </p:blipFill>
        <p:spPr>
          <a:xfrm>
            <a:off x="523875" y="4598219"/>
            <a:ext cx="1650932" cy="14787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74F83C0A-8C2D-4605-951F-20BD7D3B3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193" y="4598715"/>
            <a:ext cx="2219600" cy="14782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834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34FF00E3-362E-4200-860F-C475C09B5EF2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Tiantong-1-02 Satellite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E8E44BDE-F790-462E-B1CF-2BD90FE7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911815"/>
            <a:ext cx="5441918" cy="3686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6F54556A-09B5-474D-9A6F-B40E314DBBF9}"/>
              </a:ext>
            </a:extLst>
          </p:cNvPr>
          <p:cNvSpPr txBox="1"/>
          <p:nvPr/>
        </p:nvSpPr>
        <p:spPr>
          <a:xfrm>
            <a:off x="6376386" y="1287406"/>
            <a:ext cx="52917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b="1" i="0" dirty="0">
                <a:solidFill>
                  <a:srgbClr val="4B4B4B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ดาวเทียมเทียนทง 1</a:t>
            </a:r>
            <a:r>
              <a:rPr lang="th-TH" b="1" dirty="0">
                <a:solidFill>
                  <a:srgbClr val="4B4B4B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-02</a:t>
            </a:r>
            <a:endParaRPr lang="th-TH" i="0" dirty="0">
              <a:solidFill>
                <a:srgbClr val="4B4B4B"/>
              </a:solidFill>
              <a:effectLst/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000" dirty="0">
              <a:solidFill>
                <a:srgbClr val="4B4B4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b="0" i="0" dirty="0">
                <a:solidFill>
                  <a:srgbClr val="4B4B4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6. ข้อมูลจำเพาะ</a:t>
            </a: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xmlns="" id="{5F5ADC59-A26F-483B-9979-EF3CF8973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334920"/>
              </p:ext>
            </p:extLst>
          </p:nvPr>
        </p:nvGraphicFramePr>
        <p:xfrm>
          <a:off x="6727969" y="2666510"/>
          <a:ext cx="4854901" cy="3505200"/>
        </p:xfrm>
        <a:graphic>
          <a:graphicData uri="http://schemas.openxmlformats.org/drawingml/2006/table">
            <a:tbl>
              <a:tblPr/>
              <a:tblGrid>
                <a:gridCol w="1794594">
                  <a:extLst>
                    <a:ext uri="{9D8B030D-6E8A-4147-A177-3AD203B41FA5}">
                      <a16:colId xmlns:a16="http://schemas.microsoft.com/office/drawing/2014/main" xmlns="" val="3689680945"/>
                    </a:ext>
                  </a:extLst>
                </a:gridCol>
                <a:gridCol w="3060307">
                  <a:extLst>
                    <a:ext uri="{9D8B030D-6E8A-4147-A177-3AD203B41FA5}">
                      <a16:colId xmlns:a16="http://schemas.microsoft.com/office/drawing/2014/main" xmlns="" val="8407523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สาธารณรัฐประชาชนจีน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463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ดาวเทียมสื่อสาร/โทรคมนาคม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65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ผู้ดำเนินการ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China SatCom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5067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ผู้ผลิต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CAST 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017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ติดตั้ง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S-band mobile payload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7558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โครงสร้างต้นแบบ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u="non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DFH-4 Bus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5852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พลังงาน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แผงโซล่าเซลล์ 2 แผง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แบตเตอร์รี่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7818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ระยะเวลาใช้งาน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10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3757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มวล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5400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6324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ระดับวงโคจร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GEO (GSO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Inc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5.4°,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124.9 E°)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0057117"/>
                  </a:ext>
                </a:extLst>
              </a:tr>
            </a:tbl>
          </a:graphicData>
        </a:graphic>
      </p:graphicFrame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xmlns="" id="{1BCBD939-45E1-453F-BDC3-28F8A1A38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06509"/>
              </p:ext>
            </p:extLst>
          </p:nvPr>
        </p:nvGraphicFramePr>
        <p:xfrm>
          <a:off x="523875" y="4617478"/>
          <a:ext cx="5441918" cy="1539240"/>
        </p:xfrm>
        <a:graphic>
          <a:graphicData uri="http://schemas.openxmlformats.org/drawingml/2006/table">
            <a:tbl>
              <a:tblPr/>
              <a:tblGrid>
                <a:gridCol w="1118494">
                  <a:extLst>
                    <a:ext uri="{9D8B030D-6E8A-4147-A177-3AD203B41FA5}">
                      <a16:colId xmlns:a16="http://schemas.microsoft.com/office/drawing/2014/main" xmlns="" val="1155571405"/>
                    </a:ext>
                  </a:extLst>
                </a:gridCol>
                <a:gridCol w="1080856">
                  <a:extLst>
                    <a:ext uri="{9D8B030D-6E8A-4147-A177-3AD203B41FA5}">
                      <a16:colId xmlns:a16="http://schemas.microsoft.com/office/drawing/2014/main" xmlns="" val="663643733"/>
                    </a:ext>
                  </a:extLst>
                </a:gridCol>
                <a:gridCol w="1080856">
                  <a:extLst>
                    <a:ext uri="{9D8B030D-6E8A-4147-A177-3AD203B41FA5}">
                      <a16:colId xmlns:a16="http://schemas.microsoft.com/office/drawing/2014/main" xmlns="" val="2051677051"/>
                    </a:ext>
                  </a:extLst>
                </a:gridCol>
                <a:gridCol w="1080856">
                  <a:extLst>
                    <a:ext uri="{9D8B030D-6E8A-4147-A177-3AD203B41FA5}">
                      <a16:colId xmlns:a16="http://schemas.microsoft.com/office/drawing/2014/main" xmlns="" val="2415263968"/>
                    </a:ext>
                  </a:extLst>
                </a:gridCol>
                <a:gridCol w="1080856">
                  <a:extLst>
                    <a:ext uri="{9D8B030D-6E8A-4147-A177-3AD203B41FA5}">
                      <a16:colId xmlns:a16="http://schemas.microsoft.com/office/drawing/2014/main" xmlns="" val="2596338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ดาวเทียม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COSPAR</a:t>
                      </a:r>
                    </a:p>
                  </a:txBody>
                  <a:tcPr marL="22860" marR="2286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วันยิงจรวด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ฐานยิงจรวด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จรวดนำส่ง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767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Tiantong-1 01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2016-048A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05.08.2016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Xi LC-3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spc="-8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CZ-3B/G3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041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Tiantong-1 02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2020-082A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12.11.2020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Xi LC-2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spc="-8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CZ-3B/G3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624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Tiantong-1 03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2020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Xi</a:t>
                      </a: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spc="-80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CZ-3B/G3</a:t>
                      </a:r>
                      <a:endParaRPr lang="en-US" sz="2000" u="non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039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04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6A8710B8-5400-4A56-BAA8-DDF4FADBF5EA}"/>
              </a:ext>
            </a:extLst>
          </p:cNvPr>
          <p:cNvSpPr txBox="1"/>
          <p:nvPr/>
        </p:nvSpPr>
        <p:spPr>
          <a:xfrm>
            <a:off x="7817619" y="6450434"/>
            <a:ext cx="4374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ร.อ.ปรมะ จินดาเลิศ และคณะ รายงาน ณ วันที่  ๗ พ.ย.๖๓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48954E3-5091-4585-AC29-7BF91453D170}"/>
              </a:ext>
            </a:extLst>
          </p:cNvPr>
          <p:cNvSpPr txBox="1">
            <a:spLocks/>
          </p:cNvSpPr>
          <p:nvPr/>
        </p:nvSpPr>
        <p:spPr>
          <a:xfrm>
            <a:off x="167679" y="943273"/>
            <a:ext cx="11856640" cy="26642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รายงานการติดตามกิจการอวกาศ</a:t>
            </a:r>
            <a:b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ประเทศสาธารณรัฐประชาชนจีน</a:t>
            </a:r>
            <a:b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6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BE79D64-23FA-4BA0-949A-CED64812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928" y="4306163"/>
            <a:ext cx="2914141" cy="1938696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C186333D-3DC5-430E-BA00-1C855DCC0701}"/>
              </a:ext>
            </a:extLst>
          </p:cNvPr>
          <p:cNvSpPr txBox="1"/>
          <p:nvPr/>
        </p:nvSpPr>
        <p:spPr>
          <a:xfrm>
            <a:off x="952499" y="3105834"/>
            <a:ext cx="11071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CHINA LAUNCHS MOBILE TELECOM SATELLITE</a:t>
            </a:r>
          </a:p>
          <a:p>
            <a:pPr algn="ctr"/>
            <a:r>
              <a:rPr lang="th-TH" sz="3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สาธารณรัฐประชาชนจีนประสบความสำเร็จในการส่งดาวเทียมโทรคมนาคมดวงใหม่</a:t>
            </a:r>
            <a:endParaRPr lang="en-US" sz="3600" b="1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502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7BAA14EC-D551-4004-8DE3-5219646FB110}"/>
              </a:ext>
            </a:extLst>
          </p:cNvPr>
          <p:cNvSpPr txBox="1"/>
          <p:nvPr/>
        </p:nvSpPr>
        <p:spPr>
          <a:xfrm>
            <a:off x="3049089" y="19141"/>
            <a:ext cx="60938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Outlines</a:t>
            </a:r>
          </a:p>
        </p:txBody>
      </p:sp>
      <p:pic>
        <p:nvPicPr>
          <p:cNvPr id="4" name="กราฟิก 3" descr="จรวด">
            <a:extLst>
              <a:ext uri="{FF2B5EF4-FFF2-40B4-BE49-F238E27FC236}">
                <a16:creationId xmlns:a16="http://schemas.microsoft.com/office/drawing/2014/main" xmlns="" id="{3687B307-9F8B-4D10-8025-F4A57FDC0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15291" y="1675996"/>
            <a:ext cx="457200" cy="457200"/>
          </a:xfrm>
          <a:prstGeom prst="rect">
            <a:avLst/>
          </a:prstGeom>
        </p:spPr>
      </p:pic>
      <p:pic>
        <p:nvPicPr>
          <p:cNvPr id="5" name="กราฟิก 4" descr="จรวด">
            <a:extLst>
              <a:ext uri="{FF2B5EF4-FFF2-40B4-BE49-F238E27FC236}">
                <a16:creationId xmlns:a16="http://schemas.microsoft.com/office/drawing/2014/main" xmlns="" id="{2C121DC6-7290-4512-96FD-CCAA895DF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15291" y="2295959"/>
            <a:ext cx="457200" cy="457200"/>
          </a:xfrm>
          <a:prstGeom prst="rect">
            <a:avLst/>
          </a:prstGeom>
        </p:spPr>
      </p:pic>
      <p:pic>
        <p:nvPicPr>
          <p:cNvPr id="6" name="กราฟิก 5" descr="จรวด">
            <a:extLst>
              <a:ext uri="{FF2B5EF4-FFF2-40B4-BE49-F238E27FC236}">
                <a16:creationId xmlns:a16="http://schemas.microsoft.com/office/drawing/2014/main" xmlns="" id="{100F6430-3EFB-42C4-81B9-F6A08B993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15291" y="2895489"/>
            <a:ext cx="457200" cy="45720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B3FE184B-6F76-41B5-A0B2-45A2FE2050E2}"/>
              </a:ext>
            </a:extLst>
          </p:cNvPr>
          <p:cNvSpPr txBox="1"/>
          <p:nvPr/>
        </p:nvSpPr>
        <p:spPr>
          <a:xfrm>
            <a:off x="2257393" y="1612208"/>
            <a:ext cx="920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NEWS : </a:t>
            </a:r>
            <a:r>
              <a:rPr lang="it-IT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CHINA LAUNCHS MOBILE TELECOM SATELLITE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7BD855E4-C9F5-4AB4-A030-797940477A43}"/>
              </a:ext>
            </a:extLst>
          </p:cNvPr>
          <p:cNvSpPr txBox="1"/>
          <p:nvPr/>
        </p:nvSpPr>
        <p:spPr>
          <a:xfrm>
            <a:off x="2257393" y="2232171"/>
            <a:ext cx="920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LONG MARCH 3B/E Rocket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651C6AB7-DDE9-4C09-BD52-464488668AC4}"/>
              </a:ext>
            </a:extLst>
          </p:cNvPr>
          <p:cNvSpPr txBox="1"/>
          <p:nvPr/>
        </p:nvSpPr>
        <p:spPr>
          <a:xfrm>
            <a:off x="2257393" y="2852134"/>
            <a:ext cx="9207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Tiantong-1-02 Satellite</a:t>
            </a:r>
          </a:p>
        </p:txBody>
      </p:sp>
    </p:spTree>
    <p:extLst>
      <p:ext uri="{BB962C8B-B14F-4D97-AF65-F5344CB8AC3E}">
        <p14:creationId xmlns:p14="http://schemas.microsoft.com/office/powerpoint/2010/main" val="150612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9C154B78-073F-47BC-8B5D-046AC131D788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NEWS : </a:t>
            </a:r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CHINA LAUNCHS MOBILE TELECOM SATELLITE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96230D7B-8191-4272-9DF0-690B3F92F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2"/>
          <a:stretch/>
        </p:blipFill>
        <p:spPr>
          <a:xfrm>
            <a:off x="1014255" y="952143"/>
            <a:ext cx="5671745" cy="54863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FCD81C86-6211-44EF-A3A7-01BCEB9DF946}"/>
              </a:ext>
            </a:extLst>
          </p:cNvPr>
          <p:cNvSpPr txBox="1"/>
          <p:nvPr/>
        </p:nvSpPr>
        <p:spPr>
          <a:xfrm>
            <a:off x="6971190" y="1688777"/>
            <a:ext cx="45342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i="0" dirty="0">
                <a:solidFill>
                  <a:srgbClr val="4B4B4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 12 พ.ย.63 สาธารณรัฐประชาชนจีนประสบความสำเร็จในการส่งดาวเทียมโทรคมนาคมเคลื่อนที่ดวงใหม่จากศูนย์ปล่อยดาวเทียมซีชาง มณฑลซื่อชวน (เสฉวน) ทางตะวันตกเฉียงใต้ของจีน ด้วยจรวดลองมาร</a:t>
            </a:r>
            <a:r>
              <a:rPr lang="th-TH" i="0" dirty="0" err="1">
                <a:solidFill>
                  <a:srgbClr val="4B4B4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์ช</a:t>
            </a:r>
            <a:r>
              <a:rPr lang="th-TH" i="0" dirty="0">
                <a:solidFill>
                  <a:srgbClr val="4B4B4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-3บี (</a:t>
            </a:r>
            <a:r>
              <a:rPr lang="en-US" i="0" dirty="0">
                <a:solidFill>
                  <a:srgbClr val="4B4B4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Long March-3B</a:t>
            </a:r>
            <a:r>
              <a:rPr lang="th-TH" i="0" dirty="0">
                <a:solidFill>
                  <a:srgbClr val="4B4B4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i="0" dirty="0">
                <a:solidFill>
                  <a:srgbClr val="4B4B4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799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8EBA6944-E5DD-4BB5-B5D0-2CBD8BD94149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LONG MARCH 3B/E Rocket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3272354B-39ED-4D40-A30D-1FEFE4A54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56" t="8605" r="18840" b="5136"/>
          <a:stretch/>
        </p:blipFill>
        <p:spPr>
          <a:xfrm>
            <a:off x="318169" y="926507"/>
            <a:ext cx="3744008" cy="54090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FD1E1EF3-64E3-4264-BBFB-66DD49454C7A}"/>
              </a:ext>
            </a:extLst>
          </p:cNvPr>
          <p:cNvSpPr txBox="1"/>
          <p:nvPr/>
        </p:nvSpPr>
        <p:spPr>
          <a:xfrm>
            <a:off x="4200425" y="1167924"/>
            <a:ext cx="75634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Long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March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3B/E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LM-3B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5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หรือเรียกว่า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Long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March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3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B/G2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LM-3B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5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G2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5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มีชื่อจีนว่า</a:t>
            </a:r>
            <a:r>
              <a:rPr lang="th-TH" sz="2500" spc="-8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5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zh-CN" altLang="en-US" sz="16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长征三号乙火箭</a:t>
            </a:r>
            <a:r>
              <a:rPr lang="th-TH" altLang="zh-CN" sz="2500" spc="-8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en-US" sz="25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Chang</a:t>
            </a:r>
            <a:r>
              <a:rPr lang="th-TH" sz="25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Zheng</a:t>
            </a:r>
            <a:r>
              <a:rPr lang="th-TH" sz="25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3B</a:t>
            </a:r>
            <a:r>
              <a:rPr lang="th-TH" sz="25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5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CZ-3B</a:t>
            </a:r>
            <a:r>
              <a:rPr lang="th-TH" sz="25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500" spc="-8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500" b="0" i="0" spc="-8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เป็นรุ่นปรับปรุง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Long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March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3B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ซึ่งมี</a:t>
            </a:r>
            <a:r>
              <a:rPr lang="th-TH" sz="2500" b="0" i="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บูสเต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อร์ที่ใหญ่ขึ้นเพื่อเพิ่มความสามารถในการบรรทุก</a:t>
            </a:r>
            <a:r>
              <a:rPr lang="th-TH" sz="25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payload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ไปยังวงโคจร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GTO 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ได้ถึง 5.5 ตัน</a:t>
            </a:r>
            <a:endParaRPr lang="en-US" sz="2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4CBFEF59-71D8-4DC5-8189-CD37E4C0511A}"/>
              </a:ext>
            </a:extLst>
          </p:cNvPr>
          <p:cNvSpPr txBox="1"/>
          <p:nvPr/>
        </p:nvSpPr>
        <p:spPr>
          <a:xfrm>
            <a:off x="4200425" y="4326125"/>
            <a:ext cx="75634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เป็นจรวดที่เปิดตัวใช้งานได้มากที่สุดเป็นอันดับสองของโลกรองจากจรวด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Proton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ของรัสเซีย</a:t>
            </a:r>
            <a:endParaRPr lang="en-US" sz="2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ECC42913-BFF6-432D-8996-F1CE4E1413D7}"/>
              </a:ext>
            </a:extLst>
          </p:cNvPr>
          <p:cNvSpPr txBox="1"/>
          <p:nvPr/>
        </p:nvSpPr>
        <p:spPr>
          <a:xfrm>
            <a:off x="4200425" y="2962762"/>
            <a:ext cx="753515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มีประสิทธิภาพมากที่สุดเป็นอันดับสองของตระกูลจรวด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Long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March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รองจาก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Long March 5 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และหนักที่สุดในตระกูลจรวด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Long March 3 </a:t>
            </a:r>
            <a:r>
              <a:rPr lang="th-TH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ส่วนใหญ่จะใช้ในการส่งดาวเทียมสื่อสารเข้าสู่วงโคจร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Geosynchronous</a:t>
            </a:r>
            <a:endParaRPr lang="en-US" sz="2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434224AD-2A0D-43EC-87D5-9CAC5BB894DF}"/>
              </a:ext>
            </a:extLst>
          </p:cNvPr>
          <p:cNvSpPr txBox="1"/>
          <p:nvPr/>
        </p:nvSpPr>
        <p:spPr>
          <a:xfrm>
            <a:off x="4200425" y="5280232"/>
            <a:ext cx="75634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sz="25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พัฒนาโดย </a:t>
            </a:r>
            <a:r>
              <a:rPr lang="en-US" sz="25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China Aerospace Science and Technology Corporation(CASC)</a:t>
            </a:r>
            <a:r>
              <a:rPr lang="th-TH" sz="25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5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Shanghai Academy of Spaceflight Technology (SAST)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52344012-3272-4A4F-B949-7B00C2321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7" r="7436"/>
          <a:stretch/>
        </p:blipFill>
        <p:spPr>
          <a:xfrm>
            <a:off x="3010908" y="5125753"/>
            <a:ext cx="984045" cy="114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7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32CB396E-6AFA-409C-B4CE-B0B9894AA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07" r="25071"/>
          <a:stretch/>
        </p:blipFill>
        <p:spPr>
          <a:xfrm>
            <a:off x="532661" y="914402"/>
            <a:ext cx="3882230" cy="5211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EB1264CD-3FD1-4333-8E37-1DAC788E715D}"/>
              </a:ext>
            </a:extLst>
          </p:cNvPr>
          <p:cNvSpPr txBox="1"/>
          <p:nvPr/>
        </p:nvSpPr>
        <p:spPr>
          <a:xfrm>
            <a:off x="5582336" y="1280194"/>
            <a:ext cx="660966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ประวัติการเปิดตัวจรวด </a:t>
            </a:r>
            <a:r>
              <a:rPr lang="en-US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Long March 3B/E </a:t>
            </a:r>
            <a:endParaRPr lang="en-US" dirty="0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9159239A-8A07-4BBE-A082-DC4F64CC2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670" y="4281361"/>
            <a:ext cx="2128248" cy="212532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45CD63A9-D34D-4AF7-927C-F6E9F2F5AFDF}"/>
              </a:ext>
            </a:extLst>
          </p:cNvPr>
          <p:cNvSpPr txBox="1"/>
          <p:nvPr/>
        </p:nvSpPr>
        <p:spPr>
          <a:xfrm>
            <a:off x="5582337" y="208855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ฐานยิงจรวด</a:t>
            </a:r>
            <a:endParaRPr lang="en-US" sz="2800" b="0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LC-2, LC-3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Xichang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Satellite Launch Center, China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F777E5DF-8538-48E5-A578-8CB45B687FDD}"/>
              </a:ext>
            </a:extLst>
          </p:cNvPr>
          <p:cNvSpPr txBox="1"/>
          <p:nvPr/>
        </p:nvSpPr>
        <p:spPr>
          <a:xfrm>
            <a:off x="5582337" y="3202864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ยิงจรวดไปแล้วทั้งหมด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  <a:p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- ประสบความส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เร็จ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57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- ล้มเหลว		2 ครั้ง</a:t>
            </a:r>
            <a:endParaRPr lang="en-US" dirty="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8B869DD7-1883-4F96-8DBF-E4EC27A548E8}"/>
              </a:ext>
            </a:extLst>
          </p:cNvPr>
          <p:cNvSpPr txBox="1"/>
          <p:nvPr/>
        </p:nvSpPr>
        <p:spPr>
          <a:xfrm>
            <a:off x="5582337" y="4748066"/>
            <a:ext cx="65208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ยิงจรวดครั้งแรกเมื่อ	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May 2007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3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(NigComSat-1)</a:t>
            </a:r>
            <a:endParaRPr lang="th-TH" sz="2300" b="0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ยิงจรวดครั้งล่าสุดเมื่อ	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 November 2020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3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(Tiantong-1-02)</a:t>
            </a:r>
            <a:endParaRPr lang="en-US" sz="2300" dirty="0"/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ABC3CCC3-455D-4588-8BC6-45AE1AA17419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LONG MARCH 3B/E Rocket</a:t>
            </a:r>
          </a:p>
        </p:txBody>
      </p:sp>
    </p:spTree>
    <p:extLst>
      <p:ext uri="{BB962C8B-B14F-4D97-AF65-F5344CB8AC3E}">
        <p14:creationId xmlns:p14="http://schemas.microsoft.com/office/powerpoint/2010/main" val="338497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72469868-6D36-4FD1-8D66-FA1195966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8605" r="35588" b="5136"/>
          <a:stretch/>
        </p:blipFill>
        <p:spPr>
          <a:xfrm>
            <a:off x="852336" y="972921"/>
            <a:ext cx="1608060" cy="540902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CE752692-0E10-4F0C-971E-E795D400B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90" t="4299" r="35774" b="3771"/>
          <a:stretch/>
        </p:blipFill>
        <p:spPr>
          <a:xfrm>
            <a:off x="2460396" y="972921"/>
            <a:ext cx="1442301" cy="5403902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274797D1-A9B2-4876-BF25-23299B4C235C}"/>
              </a:ext>
            </a:extLst>
          </p:cNvPr>
          <p:cNvSpPr txBox="1"/>
          <p:nvPr/>
        </p:nvSpPr>
        <p:spPr>
          <a:xfrm>
            <a:off x="6557913" y="1089549"/>
            <a:ext cx="516903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ขนาดจรวด</a:t>
            </a:r>
            <a:endParaRPr lang="th-TH" sz="2800" b="0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ความยาว			56.3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ม.</a:t>
            </a:r>
          </a:p>
          <a:p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เส้นผ่านศูนย์กลาง		3.35 ม.</a:t>
            </a:r>
          </a:p>
          <a:p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มวล			458,970 กก.</a:t>
            </a:r>
          </a:p>
          <a:p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Stages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</a:p>
          <a:p>
            <a:endParaRPr lang="en-US" sz="1000" b="0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น้ำหนักบรรทุก (</a:t>
            </a:r>
            <a:r>
              <a:rPr lang="en-US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Mass Payload</a:t>
            </a:r>
            <a:r>
              <a:rPr lang="th-TH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800" b="0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ไปยังวงโคจร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LEO </a:t>
            </a:r>
            <a:r>
              <a:rPr lang="en-US" sz="16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(Low Earth Orbit)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11,500 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กก.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ไปยังวงโคจร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SSO </a:t>
            </a:r>
            <a:r>
              <a:rPr lang="en-US" sz="16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(Sun-synchronous orbit) 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 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กก.</a:t>
            </a:r>
            <a:endParaRPr lang="en-US" sz="2800" b="0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ไปยังวงโคจร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GTO </a:t>
            </a:r>
            <a:r>
              <a:rPr lang="en-US" sz="16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(Geostationary transfer orbit)</a:t>
            </a:r>
            <a:r>
              <a:rPr lang="th-TH" sz="16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5,500 กก.</a:t>
            </a:r>
            <a:endParaRPr lang="en-US" sz="2800" b="0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ไปยังวงโคจร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GEO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(Geosynchronous orbit)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2,000 กก.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ไปยังวงโคจร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HCO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(Heliocentric orbit)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3,300 กก.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7ABAADB5-FF12-4EE4-8F0A-D5D8353D3882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LONG MARCH 3B/E Rocket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D58ED528-2B73-4B4F-B05C-9880006B0E1A}"/>
              </a:ext>
            </a:extLst>
          </p:cNvPr>
          <p:cNvSpPr txBox="1"/>
          <p:nvPr/>
        </p:nvSpPr>
        <p:spPr>
          <a:xfrm>
            <a:off x="4117158" y="2198261"/>
            <a:ext cx="1703504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Third stage</a:t>
            </a:r>
            <a:endParaRPr lang="en-US" b="1" baseline="50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CFE66C36-9E9E-4E20-B039-FA347EF74F57}"/>
              </a:ext>
            </a:extLst>
          </p:cNvPr>
          <p:cNvSpPr txBox="1"/>
          <p:nvPr/>
        </p:nvSpPr>
        <p:spPr>
          <a:xfrm>
            <a:off x="4117159" y="3331239"/>
            <a:ext cx="1708606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 stage</a:t>
            </a:r>
            <a:endParaRPr lang="en-US" b="1" baseline="50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CA34C225-A480-448E-9266-1DE040F6D786}"/>
              </a:ext>
            </a:extLst>
          </p:cNvPr>
          <p:cNvSpPr txBox="1"/>
          <p:nvPr/>
        </p:nvSpPr>
        <p:spPr>
          <a:xfrm>
            <a:off x="4122261" y="4934878"/>
            <a:ext cx="1703504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First stage</a:t>
            </a:r>
            <a:endParaRPr lang="en-US" b="1" baseline="50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920209AB-8149-491F-800F-120DFBEA053F}"/>
              </a:ext>
            </a:extLst>
          </p:cNvPr>
          <p:cNvSpPr txBox="1"/>
          <p:nvPr/>
        </p:nvSpPr>
        <p:spPr>
          <a:xfrm>
            <a:off x="4117158" y="1197485"/>
            <a:ext cx="1703503" cy="523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Fairing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xmlns="" id="{0DB3B586-AA9A-42B7-B7F3-7ABC31808AF2}"/>
              </a:ext>
            </a:extLst>
          </p:cNvPr>
          <p:cNvSpPr/>
          <p:nvPr/>
        </p:nvSpPr>
        <p:spPr>
          <a:xfrm>
            <a:off x="852335" y="972922"/>
            <a:ext cx="3050361" cy="54039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วงเล็บปีกกาขวา 9">
            <a:extLst>
              <a:ext uri="{FF2B5EF4-FFF2-40B4-BE49-F238E27FC236}">
                <a16:creationId xmlns:a16="http://schemas.microsoft.com/office/drawing/2014/main" xmlns="" id="{E79DE0ED-CAB0-4AFC-B439-4B37C488CD68}"/>
              </a:ext>
            </a:extLst>
          </p:cNvPr>
          <p:cNvSpPr/>
          <p:nvPr/>
        </p:nvSpPr>
        <p:spPr>
          <a:xfrm>
            <a:off x="3582975" y="1159497"/>
            <a:ext cx="369216" cy="646331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วงเล็บปีกกาขวา 10">
            <a:extLst>
              <a:ext uri="{FF2B5EF4-FFF2-40B4-BE49-F238E27FC236}">
                <a16:creationId xmlns:a16="http://schemas.microsoft.com/office/drawing/2014/main" xmlns="" id="{1C13D59D-6161-43E2-A4F2-6198421CA7FC}"/>
              </a:ext>
            </a:extLst>
          </p:cNvPr>
          <p:cNvSpPr/>
          <p:nvPr/>
        </p:nvSpPr>
        <p:spPr>
          <a:xfrm>
            <a:off x="3582975" y="2044566"/>
            <a:ext cx="369216" cy="876507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วงเล็บปีกกาขวา 11">
            <a:extLst>
              <a:ext uri="{FF2B5EF4-FFF2-40B4-BE49-F238E27FC236}">
                <a16:creationId xmlns:a16="http://schemas.microsoft.com/office/drawing/2014/main" xmlns="" id="{C93B8761-8DA7-4282-8435-6DD7D543142D}"/>
              </a:ext>
            </a:extLst>
          </p:cNvPr>
          <p:cNvSpPr/>
          <p:nvPr/>
        </p:nvSpPr>
        <p:spPr>
          <a:xfrm>
            <a:off x="3582975" y="3142195"/>
            <a:ext cx="369216" cy="90130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วงเล็บปีกกาขวา 12">
            <a:extLst>
              <a:ext uri="{FF2B5EF4-FFF2-40B4-BE49-F238E27FC236}">
                <a16:creationId xmlns:a16="http://schemas.microsoft.com/office/drawing/2014/main" xmlns="" id="{48768526-BF2E-40A8-8B1C-CFBD9AE4B6A7}"/>
              </a:ext>
            </a:extLst>
          </p:cNvPr>
          <p:cNvSpPr/>
          <p:nvPr/>
        </p:nvSpPr>
        <p:spPr>
          <a:xfrm>
            <a:off x="3582975" y="4237275"/>
            <a:ext cx="369216" cy="1918427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7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A01A38ED-C8AA-4BC5-BFEF-843531438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8605" r="35588" b="5136"/>
          <a:stretch/>
        </p:blipFill>
        <p:spPr>
          <a:xfrm>
            <a:off x="852336" y="972921"/>
            <a:ext cx="1608060" cy="540902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433BAEE6-29EB-484B-BE87-5EEC546A4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90" t="4299" r="35774" b="3771"/>
          <a:stretch/>
        </p:blipFill>
        <p:spPr>
          <a:xfrm>
            <a:off x="2460396" y="972921"/>
            <a:ext cx="1442301" cy="5403902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2C0584E9-DC3E-4BB1-8252-8E9C1CB4AE32}"/>
              </a:ext>
            </a:extLst>
          </p:cNvPr>
          <p:cNvSpPr/>
          <p:nvPr/>
        </p:nvSpPr>
        <p:spPr>
          <a:xfrm>
            <a:off x="852335" y="972922"/>
            <a:ext cx="3050361" cy="54039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เล็บปีกกาขวา 7">
            <a:extLst>
              <a:ext uri="{FF2B5EF4-FFF2-40B4-BE49-F238E27FC236}">
                <a16:creationId xmlns:a16="http://schemas.microsoft.com/office/drawing/2014/main" xmlns="" id="{6AB92041-BA3F-4FD4-A5AE-5B511E5C0438}"/>
              </a:ext>
            </a:extLst>
          </p:cNvPr>
          <p:cNvSpPr/>
          <p:nvPr/>
        </p:nvSpPr>
        <p:spPr>
          <a:xfrm>
            <a:off x="3582975" y="4237275"/>
            <a:ext cx="369216" cy="1918427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0C313240-20EE-40FE-B407-8648BD44E752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LONG MARCH 3B/E Rocket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21784481-3C8D-4E9E-BB93-D8EA08ED1E71}"/>
              </a:ext>
            </a:extLst>
          </p:cNvPr>
          <p:cNvSpPr/>
          <p:nvPr/>
        </p:nvSpPr>
        <p:spPr>
          <a:xfrm>
            <a:off x="852334" y="967798"/>
            <a:ext cx="1608061" cy="2758628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xmlns="" id="{E122C3FA-88B9-428C-B2FD-F1876E351F5A}"/>
              </a:ext>
            </a:extLst>
          </p:cNvPr>
          <p:cNvSpPr/>
          <p:nvPr/>
        </p:nvSpPr>
        <p:spPr>
          <a:xfrm>
            <a:off x="2460395" y="962675"/>
            <a:ext cx="1442301" cy="317530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123F286B-1CFE-4E7B-ACF5-01F7AD310DF7}"/>
              </a:ext>
            </a:extLst>
          </p:cNvPr>
          <p:cNvSpPr txBox="1"/>
          <p:nvPr/>
        </p:nvSpPr>
        <p:spPr>
          <a:xfrm>
            <a:off x="6448119" y="1956711"/>
            <a:ext cx="55177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ความยาว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24.76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เส้นผ่านศูนย์กลาง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3.35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มวลขับเคลื่อน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186,200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กก.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เครื่องยนต์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YF-21C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4 ตัว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แรงขับ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2,961.6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กิโลนิวตัน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เชื้อเพลิง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N₂O₄ / UDMH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สมรรถนะของเชื้อเพลิง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2,556.5 m/s (260.69 s)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เวลาเผาไหม้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158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วินาที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A5DE7F7E-AAE4-43B3-AF16-6DE57CF6DCA0}"/>
              </a:ext>
            </a:extLst>
          </p:cNvPr>
          <p:cNvSpPr txBox="1"/>
          <p:nvPr/>
        </p:nvSpPr>
        <p:spPr>
          <a:xfrm>
            <a:off x="4122261" y="4934878"/>
            <a:ext cx="1703504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First stage</a:t>
            </a:r>
            <a:endParaRPr lang="en-US" b="1" baseline="50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7B10BC67-2588-41F5-A266-47E6BC3E07A1}"/>
              </a:ext>
            </a:extLst>
          </p:cNvPr>
          <p:cNvSpPr txBox="1"/>
          <p:nvPr/>
        </p:nvSpPr>
        <p:spPr>
          <a:xfrm>
            <a:off x="4122261" y="964170"/>
            <a:ext cx="7843597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First stage</a:t>
            </a:r>
            <a:endParaRPr lang="en-US" sz="3600" b="1" baseline="50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093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46DB06F1-2FB2-4447-82AB-6DFC2B556AC4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LONG MARCH 3B/E Rocket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FE6CB487-AD30-499D-B5D2-180E3750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8605" r="35588" b="5136"/>
          <a:stretch/>
        </p:blipFill>
        <p:spPr>
          <a:xfrm>
            <a:off x="852336" y="972921"/>
            <a:ext cx="1608060" cy="5409025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6E4FF62B-E2CA-452B-AF93-7F4D2D4161CC}"/>
              </a:ext>
            </a:extLst>
          </p:cNvPr>
          <p:cNvSpPr/>
          <p:nvPr/>
        </p:nvSpPr>
        <p:spPr>
          <a:xfrm>
            <a:off x="852336" y="972922"/>
            <a:ext cx="1608060" cy="54039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D4B96F3B-A280-4CD3-87F9-4BA3E5FAAEAA}"/>
              </a:ext>
            </a:extLst>
          </p:cNvPr>
          <p:cNvSpPr/>
          <p:nvPr/>
        </p:nvSpPr>
        <p:spPr>
          <a:xfrm>
            <a:off x="852334" y="967798"/>
            <a:ext cx="1608061" cy="2758628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1777D48C-31A2-4E80-BA02-80088279F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12" r="55520" b="21069"/>
          <a:stretch/>
        </p:blipFill>
        <p:spPr>
          <a:xfrm rot="10800000">
            <a:off x="2721938" y="1760704"/>
            <a:ext cx="3167584" cy="461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CDA000BF-8198-4B5B-854B-18E556DE82CD}"/>
              </a:ext>
            </a:extLst>
          </p:cNvPr>
          <p:cNvSpPr txBox="1"/>
          <p:nvPr/>
        </p:nvSpPr>
        <p:spPr>
          <a:xfrm>
            <a:off x="6213986" y="1762337"/>
            <a:ext cx="5751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Boosters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C759DD6E-3DCA-406E-BDB8-C59F776711A7}"/>
              </a:ext>
            </a:extLst>
          </p:cNvPr>
          <p:cNvSpPr txBox="1"/>
          <p:nvPr/>
        </p:nvSpPr>
        <p:spPr>
          <a:xfrm>
            <a:off x="6213986" y="2378055"/>
            <a:ext cx="57518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boosters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ท่อน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ความยาว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16.1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เส้นผ่านศูนย์กลาง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มวลขับเคลื่อน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41,100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กก.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เครื่องยนต์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YF-25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1 ตัว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แรงขับ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740.4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กิโ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ลนิตัน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เชื้อเพลิง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N₂O₄ / UDMH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สมรรถนะของเชื้อเพลิง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2,556.2 m/s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เวลาเผาไหม้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140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วินาที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B5B94E83-AFB6-448C-BCDC-4A4FEC5A214D}"/>
              </a:ext>
            </a:extLst>
          </p:cNvPr>
          <p:cNvSpPr txBox="1"/>
          <p:nvPr/>
        </p:nvSpPr>
        <p:spPr>
          <a:xfrm>
            <a:off x="4122261" y="964170"/>
            <a:ext cx="7843597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First stage</a:t>
            </a:r>
            <a:endParaRPr lang="en-US" sz="3600" b="1" baseline="50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50942EF7-E2C4-49C0-AB2A-4994A0810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183"/>
          <a:stretch/>
        </p:blipFill>
        <p:spPr>
          <a:xfrm>
            <a:off x="2998840" y="972921"/>
            <a:ext cx="894736" cy="642571"/>
          </a:xfrm>
          <a:prstGeom prst="rect">
            <a:avLst/>
          </a:prstGeom>
        </p:spPr>
      </p:pic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xmlns="" id="{A42B0541-DE1E-469D-B0B0-1BA1DFC3A574}"/>
              </a:ext>
            </a:extLst>
          </p:cNvPr>
          <p:cNvSpPr/>
          <p:nvPr/>
        </p:nvSpPr>
        <p:spPr>
          <a:xfrm>
            <a:off x="3893576" y="964170"/>
            <a:ext cx="214679" cy="64257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xmlns="" id="{10082981-031D-49ED-A0A1-E20C5106F045}"/>
              </a:ext>
            </a:extLst>
          </p:cNvPr>
          <p:cNvSpPr/>
          <p:nvPr/>
        </p:nvSpPr>
        <p:spPr>
          <a:xfrm>
            <a:off x="2721937" y="972920"/>
            <a:ext cx="276903" cy="64257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2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C2F56DFF-3E6E-474F-AD69-F5CF41DC0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8605" r="35588" b="5136"/>
          <a:stretch/>
        </p:blipFill>
        <p:spPr>
          <a:xfrm>
            <a:off x="852336" y="972921"/>
            <a:ext cx="1608060" cy="540902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D0BFFC86-BF1D-4250-B8D2-0ECA3482E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90" t="4299" r="35774" b="3771"/>
          <a:stretch/>
        </p:blipFill>
        <p:spPr>
          <a:xfrm>
            <a:off x="2460396" y="972921"/>
            <a:ext cx="1442301" cy="5403902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20E260DD-3614-4D76-B9E2-9E7798BCD0AE}"/>
              </a:ext>
            </a:extLst>
          </p:cNvPr>
          <p:cNvSpPr/>
          <p:nvPr/>
        </p:nvSpPr>
        <p:spPr>
          <a:xfrm>
            <a:off x="852335" y="972922"/>
            <a:ext cx="3050361" cy="54039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3ABDF8D1-E148-43DF-A053-4884C3E39B78}"/>
              </a:ext>
            </a:extLst>
          </p:cNvPr>
          <p:cNvSpPr/>
          <p:nvPr/>
        </p:nvSpPr>
        <p:spPr>
          <a:xfrm>
            <a:off x="852334" y="967798"/>
            <a:ext cx="1608061" cy="1795067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B14C71A3-EA5F-4FFB-BCDB-B5B0E7182D64}"/>
              </a:ext>
            </a:extLst>
          </p:cNvPr>
          <p:cNvSpPr/>
          <p:nvPr/>
        </p:nvSpPr>
        <p:spPr>
          <a:xfrm>
            <a:off x="2460395" y="962676"/>
            <a:ext cx="1442301" cy="204599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615521DE-94B1-4D9C-9E53-92877181CD3C}"/>
              </a:ext>
            </a:extLst>
          </p:cNvPr>
          <p:cNvSpPr/>
          <p:nvPr/>
        </p:nvSpPr>
        <p:spPr>
          <a:xfrm>
            <a:off x="2460395" y="4168877"/>
            <a:ext cx="1442301" cy="220794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A556945A-FE8E-4ABD-A078-3BE8FEDB96A3}"/>
              </a:ext>
            </a:extLst>
          </p:cNvPr>
          <p:cNvSpPr/>
          <p:nvPr/>
        </p:nvSpPr>
        <p:spPr>
          <a:xfrm>
            <a:off x="852334" y="3731235"/>
            <a:ext cx="1608061" cy="2645588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6CBAE319-B775-46C9-BCC8-6BD8BBA8901C}"/>
              </a:ext>
            </a:extLst>
          </p:cNvPr>
          <p:cNvSpPr txBox="1"/>
          <p:nvPr/>
        </p:nvSpPr>
        <p:spPr>
          <a:xfrm>
            <a:off x="4117159" y="3331239"/>
            <a:ext cx="1708606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 stage</a:t>
            </a:r>
            <a:endParaRPr lang="en-US" b="1" baseline="50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วงเล็บปีกกาขวา 10">
            <a:extLst>
              <a:ext uri="{FF2B5EF4-FFF2-40B4-BE49-F238E27FC236}">
                <a16:creationId xmlns:a16="http://schemas.microsoft.com/office/drawing/2014/main" xmlns="" id="{B4E11A13-823A-4D3B-A928-CBA427733653}"/>
              </a:ext>
            </a:extLst>
          </p:cNvPr>
          <p:cNvSpPr/>
          <p:nvPr/>
        </p:nvSpPr>
        <p:spPr>
          <a:xfrm>
            <a:off x="3582975" y="3142195"/>
            <a:ext cx="369216" cy="90130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82C11622-B771-4DDE-B786-BA38A16D3906}"/>
              </a:ext>
            </a:extLst>
          </p:cNvPr>
          <p:cNvSpPr txBox="1"/>
          <p:nvPr/>
        </p:nvSpPr>
        <p:spPr>
          <a:xfrm>
            <a:off x="1492454" y="227292"/>
            <a:ext cx="92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LONG MARCH 3B/E Rocket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AC0A86E2-8A63-4991-BD46-1944D5AAA372}"/>
              </a:ext>
            </a:extLst>
          </p:cNvPr>
          <p:cNvSpPr txBox="1"/>
          <p:nvPr/>
        </p:nvSpPr>
        <p:spPr>
          <a:xfrm>
            <a:off x="4122261" y="964170"/>
            <a:ext cx="7843597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 stage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BABB0878-CC68-47CE-914E-A1A0A9CCADBF}"/>
              </a:ext>
            </a:extLst>
          </p:cNvPr>
          <p:cNvSpPr txBox="1"/>
          <p:nvPr/>
        </p:nvSpPr>
        <p:spPr>
          <a:xfrm>
            <a:off x="6095999" y="1865331"/>
            <a:ext cx="586985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ความยาว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12.92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เส้นผ่านศูนย์กลาง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3.35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มวลขับเคลื่อน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49,400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กก.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เครื่องยนต์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YF-24E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YF-22E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 ตัว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แรงขับ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742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กิโลนิวตัน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เชื้อเพลิง	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N₂O₄ / UDMH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สมรรถนะของเครื่องยนต์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2,922.57 m/s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เวลาเผาไหม้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185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วินาที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62097E00-4ED5-4778-A572-B65F70F3D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159" y="4043503"/>
            <a:ext cx="1708606" cy="170860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5090013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0B2D87-7714-4B73-BD9F-856F389C6053}" vid="{E0984708-DC49-4897-A416-2C71F47F2AB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0B2D87-7714-4B73-BD9F-856F389C6053}" vid="{61D6DC7C-83E8-4329-9EFB-09A8629EA3B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TemplateSSA2020</Template>
  <TotalTime>1744</TotalTime>
  <Words>548</Words>
  <Application>Microsoft Office PowerPoint</Application>
  <PresentationFormat>Widescreen</PresentationFormat>
  <Paragraphs>154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Arial</vt:lpstr>
      <vt:lpstr>Calibri</vt:lpstr>
      <vt:lpstr>Cordia New</vt:lpstr>
      <vt:lpstr>TH Sarabun New</vt:lpstr>
      <vt:lpstr>TH SarabunIT๙</vt:lpstr>
      <vt:lpstr>TH SarabunPSK</vt:lpstr>
      <vt:lpstr>Wingdings</vt:lpstr>
      <vt:lpstr>ธีมของ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admin</cp:lastModifiedBy>
  <cp:revision>111</cp:revision>
  <dcterms:created xsi:type="dcterms:W3CDTF">2020-11-23T14:37:08Z</dcterms:created>
  <dcterms:modified xsi:type="dcterms:W3CDTF">2020-12-07T02:48:51Z</dcterms:modified>
</cp:coreProperties>
</file>